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85" r:id="rId4"/>
    <p:sldId id="283" r:id="rId5"/>
    <p:sldId id="258" r:id="rId6"/>
    <p:sldId id="260" r:id="rId7"/>
    <p:sldId id="284" r:id="rId8"/>
    <p:sldId id="261" r:id="rId9"/>
    <p:sldId id="262" r:id="rId10"/>
    <p:sldId id="263" r:id="rId11"/>
    <p:sldId id="264" r:id="rId12"/>
    <p:sldId id="265" r:id="rId13"/>
    <p:sldId id="266" r:id="rId14"/>
    <p:sldId id="267" r:id="rId15"/>
    <p:sldId id="270" r:id="rId16"/>
    <p:sldId id="269" r:id="rId17"/>
    <p:sldId id="271" r:id="rId18"/>
    <p:sldId id="272"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9900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462" y="-102"/>
      </p:cViewPr>
      <p:guideLst>
        <p:guide orient="horz" pos="2160"/>
        <p:guide pos="2880"/>
      </p:guideLst>
    </p:cSldViewPr>
  </p:slideViewPr>
  <p:notesTextViewPr>
    <p:cViewPr>
      <p:scale>
        <a:sx n="1" d="1"/>
        <a:sy n="1" d="1"/>
      </p:scale>
      <p:origin x="0" y="0"/>
    </p:cViewPr>
  </p:notesTextViewPr>
  <p:sorterViewPr>
    <p:cViewPr>
      <p:scale>
        <a:sx n="66" d="100"/>
        <a:sy n="66" d="100"/>
      </p:scale>
      <p:origin x="0" y="240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15A484-3AE5-4A92-81C7-FAE47D6D6C4F}" type="datetimeFigureOut">
              <a:rPr lang="en-US" smtClean="0"/>
              <a:pPr/>
              <a:t>6/12/2012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1FB8BC-F396-4736-A286-51AB4993F929}" type="slidenum">
              <a:rPr lang="en-US" smtClean="0"/>
              <a:pPr/>
              <a:t>‹#›</a:t>
            </a:fld>
            <a:endParaRPr lang="en-US" dirty="0"/>
          </a:p>
        </p:txBody>
      </p:sp>
    </p:spTree>
    <p:extLst>
      <p:ext uri="{BB962C8B-B14F-4D97-AF65-F5344CB8AC3E}">
        <p14:creationId xmlns:p14="http://schemas.microsoft.com/office/powerpoint/2010/main" xmlns="" val="1822718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1FB8BC-F396-4736-A286-51AB4993F929}" type="slidenum">
              <a:rPr lang="en-US" smtClean="0"/>
              <a:pPr/>
              <a:t>1</a:t>
            </a:fld>
            <a:endParaRPr lang="en-US" dirty="0"/>
          </a:p>
        </p:txBody>
      </p:sp>
    </p:spTree>
    <p:extLst>
      <p:ext uri="{BB962C8B-B14F-4D97-AF65-F5344CB8AC3E}">
        <p14:creationId xmlns:p14="http://schemas.microsoft.com/office/powerpoint/2010/main" xmlns="" val="1187552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1820793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3558964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2483792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2541491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4248563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979813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80389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1110411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268822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3384080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5D0AB3-71B1-468B-8A0A-92EB8A3EAEFE}" type="datetimeFigureOut">
              <a:rPr lang="en-US" smtClean="0"/>
              <a:pPr/>
              <a:t>6/12/2012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3393630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5D0AB3-71B1-468B-8A0A-92EB8A3EAEFE}" type="datetimeFigureOut">
              <a:rPr lang="en-US" smtClean="0"/>
              <a:pPr/>
              <a:t>6/12/2012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E35E0-A4E8-4559-A701-5E0C9B115725}" type="slidenum">
              <a:rPr lang="en-US" smtClean="0"/>
              <a:pPr/>
              <a:t>‹#›</a:t>
            </a:fld>
            <a:endParaRPr lang="en-US" dirty="0"/>
          </a:p>
        </p:txBody>
      </p:sp>
    </p:spTree>
    <p:extLst>
      <p:ext uri="{BB962C8B-B14F-4D97-AF65-F5344CB8AC3E}">
        <p14:creationId xmlns:p14="http://schemas.microsoft.com/office/powerpoint/2010/main" xmlns="" val="62652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MOVED WITH COMPASSION</a:t>
            </a:r>
            <a:endParaRPr lang="en-US" dirty="0"/>
          </a:p>
        </p:txBody>
      </p:sp>
      <p:sp>
        <p:nvSpPr>
          <p:cNvPr id="3" name="Subtitle 2"/>
          <p:cNvSpPr>
            <a:spLocks noGrp="1"/>
          </p:cNvSpPr>
          <p:nvPr>
            <p:ph type="subTitle" idx="1"/>
          </p:nvPr>
        </p:nvSpPr>
        <p:spPr/>
        <p:txBody>
          <a:bodyPr/>
          <a:lstStyle/>
          <a:p>
            <a:endParaRPr lang="en-US"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ctangle 3"/>
          <p:cNvSpPr/>
          <p:nvPr/>
        </p:nvSpPr>
        <p:spPr>
          <a:xfrm>
            <a:off x="304800" y="1447800"/>
            <a:ext cx="3937113" cy="769441"/>
          </a:xfrm>
          <a:prstGeom prst="rect">
            <a:avLst/>
          </a:prstGeom>
        </p:spPr>
        <p:txBody>
          <a:bodyPr wrap="square">
            <a:spAutoFit/>
          </a:bodyPr>
          <a:lstStyle/>
          <a:p>
            <a:pPr algn="ctr">
              <a:lnSpc>
                <a:spcPct val="110000"/>
              </a:lnSpc>
            </a:pPr>
            <a:r>
              <a:rPr lang="en-US" sz="2000" b="1" dirty="0" smtClean="0">
                <a:solidFill>
                  <a:srgbClr val="990033"/>
                </a:solidFill>
                <a:latin typeface="Trajan Pro" pitchFamily="18" charset="0"/>
              </a:rPr>
              <a:t>Día de Enfasis en la Prevención del Abuso 2012</a:t>
            </a:r>
          </a:p>
        </p:txBody>
      </p:sp>
      <p:sp>
        <p:nvSpPr>
          <p:cNvPr id="5" name="Rectangle 4"/>
          <p:cNvSpPr/>
          <p:nvPr/>
        </p:nvSpPr>
        <p:spPr>
          <a:xfrm>
            <a:off x="228600" y="5410200"/>
            <a:ext cx="4572000" cy="1865126"/>
          </a:xfrm>
          <a:prstGeom prst="rect">
            <a:avLst/>
          </a:prstGeom>
        </p:spPr>
        <p:txBody>
          <a:bodyPr>
            <a:spAutoFit/>
          </a:bodyPr>
          <a:lstStyle/>
          <a:p>
            <a:pPr algn="ctr">
              <a:lnSpc>
                <a:spcPct val="80000"/>
              </a:lnSpc>
            </a:pPr>
            <a:r>
              <a:rPr lang="en-US" dirty="0" smtClean="0">
                <a:solidFill>
                  <a:srgbClr val="CC0066"/>
                </a:solidFill>
                <a:latin typeface="Adobe Garamond Pro" pitchFamily="18" charset="0"/>
              </a:rPr>
              <a:t>Written by </a:t>
            </a:r>
          </a:p>
          <a:p>
            <a:pPr algn="ctr">
              <a:lnSpc>
                <a:spcPct val="80000"/>
              </a:lnSpc>
            </a:pPr>
            <a:r>
              <a:rPr lang="en-US" dirty="0" smtClean="0">
                <a:solidFill>
                  <a:srgbClr val="CC0066"/>
                </a:solidFill>
                <a:latin typeface="Adobe Garamond Pro" pitchFamily="18" charset="0"/>
              </a:rPr>
              <a:t>Sharon Platt - McDonald</a:t>
            </a:r>
          </a:p>
          <a:p>
            <a:pPr algn="ctr">
              <a:lnSpc>
                <a:spcPct val="80000"/>
              </a:lnSpc>
            </a:pPr>
            <a:endParaRPr lang="en-US" i="1" dirty="0" smtClean="0">
              <a:solidFill>
                <a:srgbClr val="CC0066"/>
              </a:solidFill>
              <a:latin typeface="Adobe Garamond Pro" pitchFamily="18" charset="0"/>
            </a:endParaRPr>
          </a:p>
          <a:p>
            <a:pPr algn="ctr">
              <a:lnSpc>
                <a:spcPct val="80000"/>
              </a:lnSpc>
            </a:pPr>
            <a:endParaRPr lang="en-US" sz="1050" dirty="0" smtClean="0">
              <a:solidFill>
                <a:srgbClr val="CC0066"/>
              </a:solidFill>
              <a:latin typeface="Adobe Garamond Pro" pitchFamily="18" charset="0"/>
            </a:endParaRPr>
          </a:p>
          <a:p>
            <a:pPr algn="ctr">
              <a:lnSpc>
                <a:spcPct val="80000"/>
              </a:lnSpc>
            </a:pPr>
            <a:endParaRPr lang="en-US" sz="1050" dirty="0" smtClean="0">
              <a:solidFill>
                <a:srgbClr val="CC0066"/>
              </a:solidFill>
              <a:latin typeface="Adobe Garamond Pro" pitchFamily="18" charset="0"/>
            </a:endParaRPr>
          </a:p>
          <a:p>
            <a:pPr algn="ctr">
              <a:lnSpc>
                <a:spcPct val="80000"/>
              </a:lnSpc>
            </a:pPr>
            <a:endParaRPr lang="en-US" sz="1050" dirty="0" smtClean="0">
              <a:solidFill>
                <a:srgbClr val="CC0066"/>
              </a:solidFill>
              <a:latin typeface="Adobe Garamond Pro" pitchFamily="18" charset="0"/>
            </a:endParaRPr>
          </a:p>
          <a:p>
            <a:pPr algn="ctr">
              <a:lnSpc>
                <a:spcPct val="80000"/>
              </a:lnSpc>
            </a:pPr>
            <a:r>
              <a:rPr lang="en-US" dirty="0" smtClean="0">
                <a:solidFill>
                  <a:srgbClr val="CC0066"/>
                </a:solidFill>
                <a:latin typeface="Adobe Garamond Pro" pitchFamily="18" charset="0"/>
              </a:rPr>
              <a:t> </a:t>
            </a:r>
          </a:p>
          <a:p>
            <a:pPr algn="ctr">
              <a:lnSpc>
                <a:spcPct val="80000"/>
              </a:lnSpc>
            </a:pPr>
            <a:endParaRPr lang="en-US" dirty="0" smtClean="0">
              <a:solidFill>
                <a:srgbClr val="CC0066"/>
              </a:solidFill>
              <a:latin typeface="Adobe Garamond Pro" pitchFamily="18" charset="0"/>
            </a:endParaRPr>
          </a:p>
          <a:p>
            <a:pPr algn="ctr">
              <a:lnSpc>
                <a:spcPct val="80000"/>
              </a:lnSpc>
            </a:pPr>
            <a:endParaRPr lang="en-US" dirty="0" smtClean="0">
              <a:solidFill>
                <a:srgbClr val="CC0066"/>
              </a:solidFill>
              <a:latin typeface="Adobe Garamond Pro" pitchFamily="18" charset="0"/>
            </a:endParaRPr>
          </a:p>
          <a:p>
            <a:pPr algn="ctr">
              <a:lnSpc>
                <a:spcPct val="20000"/>
              </a:lnSpc>
            </a:pPr>
            <a:endParaRPr lang="en-US" dirty="0" smtClean="0">
              <a:solidFill>
                <a:srgbClr val="CC0066"/>
              </a:solidFill>
              <a:latin typeface="Adobe Garamond Pro" pitchFamily="18" charset="0"/>
            </a:endParaRPr>
          </a:p>
        </p:txBody>
      </p:sp>
      <p:sp>
        <p:nvSpPr>
          <p:cNvPr id="6" name="Rectangle 5"/>
          <p:cNvSpPr/>
          <p:nvPr/>
        </p:nvSpPr>
        <p:spPr>
          <a:xfrm>
            <a:off x="76201" y="685800"/>
            <a:ext cx="3886200" cy="683264"/>
          </a:xfrm>
          <a:prstGeom prst="rect">
            <a:avLst/>
          </a:prstGeom>
        </p:spPr>
        <p:txBody>
          <a:bodyPr wrap="square">
            <a:spAutoFit/>
          </a:bodyPr>
          <a:lstStyle/>
          <a:p>
            <a:pPr algn="ctr">
              <a:lnSpc>
                <a:spcPct val="80000"/>
              </a:lnSpc>
            </a:pPr>
            <a:r>
              <a:rPr lang="en-US" sz="1600" b="1" dirty="0" smtClean="0">
                <a:latin typeface="Arial" pitchFamily="34" charset="0"/>
                <a:cs typeface="Arial" pitchFamily="34" charset="0"/>
              </a:rPr>
              <a:t>Asociación General, Iglesia Adventista del 7 </a:t>
            </a:r>
            <a:r>
              <a:rPr lang="en-US" sz="1600" b="1" dirty="0" smtClean="0">
                <a:latin typeface="Arial" pitchFamily="34" charset="0"/>
                <a:cs typeface="Arial" pitchFamily="34" charset="0"/>
              </a:rPr>
              <a:t>D</a:t>
            </a:r>
            <a:r>
              <a:rPr lang="es-MX" sz="1600" b="1" dirty="0" smtClean="0">
                <a:latin typeface="Arial" pitchFamily="34" charset="0"/>
                <a:cs typeface="Arial" pitchFamily="34" charset="0"/>
              </a:rPr>
              <a:t>í</a:t>
            </a:r>
            <a:r>
              <a:rPr lang="en-US" sz="1600" b="1" dirty="0" smtClean="0">
                <a:latin typeface="Arial" pitchFamily="34" charset="0"/>
                <a:cs typeface="Arial" pitchFamily="34" charset="0"/>
              </a:rPr>
              <a:t>a </a:t>
            </a:r>
            <a:r>
              <a:rPr lang="en-US" sz="1600" b="1" dirty="0" smtClean="0">
                <a:latin typeface="Arial" pitchFamily="34" charset="0"/>
                <a:cs typeface="Arial" pitchFamily="34" charset="0"/>
              </a:rPr>
              <a:t>Departamento Ministerios de la Mujer</a:t>
            </a:r>
          </a:p>
        </p:txBody>
      </p:sp>
      <p:pic>
        <p:nvPicPr>
          <p:cNvPr id="8" name="Picture 8" descr="WMLOGO-small"/>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8229600" y="6196713"/>
            <a:ext cx="781050" cy="596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980933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457200" y="609600"/>
            <a:ext cx="8229600" cy="1143000"/>
          </a:xfrm>
        </p:spPr>
        <p:txBody>
          <a:bodyPr>
            <a:noAutofit/>
          </a:bodyPr>
          <a:lstStyle/>
          <a:p>
            <a:pPr lvl="0"/>
            <a:r>
              <a:rPr lang="en-US" sz="4800" b="1" dirty="0" smtClean="0">
                <a:solidFill>
                  <a:srgbClr val="CC0066"/>
                </a:solidFill>
                <a:effectLst>
                  <a:outerShdw blurRad="38100" dist="38100" dir="2700000" algn="tl">
                    <a:srgbClr val="000000">
                      <a:alpha val="43137"/>
                    </a:srgbClr>
                  </a:outerShdw>
                </a:effectLst>
              </a:rPr>
              <a:t/>
            </a:r>
            <a:br>
              <a:rPr lang="en-US" sz="4800" b="1" dirty="0" smtClean="0">
                <a:solidFill>
                  <a:srgbClr val="CC0066"/>
                </a:solidFill>
                <a:effectLst>
                  <a:outerShdw blurRad="38100" dist="38100" dir="2700000" algn="tl">
                    <a:srgbClr val="000000">
                      <a:alpha val="43137"/>
                    </a:srgbClr>
                  </a:outerShdw>
                </a:effectLst>
              </a:rPr>
            </a:br>
            <a:r>
              <a:rPr lang="en-US" sz="4800" b="1" dirty="0" smtClean="0">
                <a:solidFill>
                  <a:srgbClr val="CC0066"/>
                </a:solidFill>
                <a:effectLst>
                  <a:outerShdw blurRad="38100" dist="38100" dir="2700000" algn="tl">
                    <a:srgbClr val="000000">
                      <a:alpha val="43137"/>
                    </a:srgbClr>
                  </a:outerShdw>
                </a:effectLst>
              </a:rPr>
              <a:t>Qué es compasión? </a:t>
            </a:r>
            <a:br>
              <a:rPr lang="en-US" sz="4800" b="1" dirty="0" smtClean="0">
                <a:solidFill>
                  <a:srgbClr val="CC0066"/>
                </a:solidFill>
                <a:effectLst>
                  <a:outerShdw blurRad="38100" dist="38100" dir="2700000" algn="tl">
                    <a:srgbClr val="000000">
                      <a:alpha val="43137"/>
                    </a:srgbClr>
                  </a:outerShdw>
                </a:effectLst>
              </a:rPr>
            </a:br>
            <a:endParaRPr lang="en-US" sz="4800"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09600" y="2133601"/>
            <a:ext cx="8229600" cy="3733800"/>
          </a:xfrm>
        </p:spPr>
        <p:txBody>
          <a:bodyPr>
            <a:normAutofit lnSpcReduction="10000"/>
          </a:bodyPr>
          <a:lstStyle/>
          <a:p>
            <a:pPr marL="514350" lvl="0" indent="-514350">
              <a:buAutoNum type="arabicPeriod"/>
            </a:pPr>
            <a:r>
              <a:rPr lang="en-US" b="1" dirty="0" smtClean="0"/>
              <a:t>La mente compasiva está alerta a las necesidades de los demás.</a:t>
            </a:r>
          </a:p>
          <a:p>
            <a:pPr marL="514350" lvl="0" indent="-514350">
              <a:buAutoNum type="arabicPeriod"/>
            </a:pPr>
            <a:r>
              <a:rPr lang="es-MX" b="1" dirty="0" smtClean="0"/>
              <a:t>La mente compasiva trata de salvaguardar el bienestar de otros.</a:t>
            </a:r>
          </a:p>
          <a:p>
            <a:pPr marL="514350" lvl="0" indent="-514350">
              <a:buAutoNum type="arabicPeriod"/>
            </a:pPr>
            <a:r>
              <a:rPr lang="es-MX" b="1" dirty="0" smtClean="0"/>
              <a:t>La mente compasiva actúa.</a:t>
            </a:r>
          </a:p>
          <a:p>
            <a:pPr marL="514350" lvl="0" indent="-514350">
              <a:buAutoNum type="arabicPeriod"/>
            </a:pPr>
            <a:r>
              <a:rPr lang="es-MX" b="1" dirty="0" smtClean="0"/>
              <a:t>La mente compasiva es una mente saludable.</a:t>
            </a:r>
          </a:p>
          <a:p>
            <a:pPr>
              <a:buNone/>
            </a:pPr>
            <a:endParaRPr lang="en-US" b="1" dirty="0"/>
          </a:p>
        </p:txBody>
      </p:sp>
    </p:spTree>
    <p:extLst>
      <p:ext uri="{BB962C8B-B14F-4D97-AF65-F5344CB8AC3E}">
        <p14:creationId xmlns:p14="http://schemas.microsoft.com/office/powerpoint/2010/main" xmlns="" val="1486101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609600" y="685800"/>
            <a:ext cx="8229600" cy="1143000"/>
          </a:xfrm>
        </p:spPr>
        <p:txBody>
          <a:bodyPr>
            <a:normAutofit fontScale="90000"/>
          </a:bodyPr>
          <a:lstStyle/>
          <a:p>
            <a:pPr lvl="0"/>
            <a:r>
              <a:rPr lang="en-US" b="1" dirty="0" smtClean="0">
                <a:solidFill>
                  <a:srgbClr val="CC0066"/>
                </a:solidFill>
                <a:effectLst>
                  <a:outerShdw blurRad="38100" dist="38100" dir="2700000" algn="tl">
                    <a:srgbClr val="000000">
                      <a:alpha val="43137"/>
                    </a:srgbClr>
                  </a:outerShdw>
                </a:effectLst>
              </a:rPr>
              <a:t/>
            </a:r>
            <a:br>
              <a:rPr lang="en-US" b="1" dirty="0" smtClean="0">
                <a:solidFill>
                  <a:srgbClr val="CC0066"/>
                </a:solidFill>
                <a:effectLst>
                  <a:outerShdw blurRad="38100" dist="38100" dir="2700000" algn="tl">
                    <a:srgbClr val="000000">
                      <a:alpha val="43137"/>
                    </a:srgbClr>
                  </a:outerShdw>
                </a:effectLst>
              </a:rPr>
            </a:br>
            <a:r>
              <a:rPr lang="en-US" b="1" dirty="0" smtClean="0">
                <a:solidFill>
                  <a:srgbClr val="CC0066"/>
                </a:solidFill>
                <a:effectLst>
                  <a:outerShdw blurRad="38100" dist="38100" dir="2700000" algn="tl">
                    <a:srgbClr val="000000">
                      <a:alpha val="43137"/>
                    </a:srgbClr>
                  </a:outerShdw>
                </a:effectLst>
              </a:rPr>
              <a:t>1. La mente compasiva está alerta a las necesidades de los demás. </a:t>
            </a:r>
            <a:r>
              <a:rPr lang="en-US" b="1" dirty="0">
                <a:solidFill>
                  <a:srgbClr val="CC0066"/>
                </a:solidFill>
                <a:effectLst>
                  <a:outerShdw blurRad="38100" dist="38100" dir="2700000" algn="tl">
                    <a:srgbClr val="000000">
                      <a:alpha val="43137"/>
                    </a:srgbClr>
                  </a:outerShdw>
                </a:effectLst>
              </a:rPr>
              <a:t/>
            </a:r>
            <a:br>
              <a:rPr lang="en-US" b="1" dirty="0">
                <a:solidFill>
                  <a:srgbClr val="CC0066"/>
                </a:solidFill>
                <a:effectLst>
                  <a:outerShdw blurRad="38100" dist="38100" dir="2700000" algn="tl">
                    <a:srgbClr val="000000">
                      <a:alpha val="43137"/>
                    </a:srgbClr>
                  </a:outerShdw>
                </a:effectLst>
              </a:rPr>
            </a:br>
            <a:endParaRPr lang="en-US"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2255837"/>
            <a:ext cx="7315200" cy="4525963"/>
          </a:xfrm>
        </p:spPr>
        <p:txBody>
          <a:bodyPr>
            <a:normAutofit/>
          </a:bodyPr>
          <a:lstStyle/>
          <a:p>
            <a:pPr marL="0" indent="0" algn="ctr">
              <a:buNone/>
            </a:pPr>
            <a:r>
              <a:rPr lang="en-US" b="1" dirty="0" smtClean="0"/>
              <a:t>“Al ver a las multitudes, </a:t>
            </a:r>
            <a:r>
              <a:rPr lang="en-US" b="1" dirty="0" smtClean="0">
                <a:solidFill>
                  <a:srgbClr val="FF0000"/>
                </a:solidFill>
              </a:rPr>
              <a:t>sintió compasión de ellas</a:t>
            </a:r>
            <a:r>
              <a:rPr lang="en-US" b="1" dirty="0" smtClean="0"/>
              <a:t>, porque estaban desamparadas y dispersas como ovejas sin pastor”. </a:t>
            </a:r>
            <a:endParaRPr lang="en-US" b="1" dirty="0"/>
          </a:p>
          <a:p>
            <a:pPr marL="0" lvl="0" indent="0" algn="ctr">
              <a:buNone/>
            </a:pPr>
            <a:r>
              <a:rPr lang="en-US" sz="2800" i="1" dirty="0" smtClean="0"/>
              <a:t>(Mateo 9:36)</a:t>
            </a:r>
            <a:endParaRPr lang="en-US" sz="2800" dirty="0" smtClean="0"/>
          </a:p>
          <a:p>
            <a:pPr marL="0" indent="0" algn="ctr">
              <a:buNone/>
            </a:pPr>
            <a:endParaRPr lang="en-US" dirty="0"/>
          </a:p>
        </p:txBody>
      </p:sp>
    </p:spTree>
    <p:extLst>
      <p:ext uri="{BB962C8B-B14F-4D97-AF65-F5344CB8AC3E}">
        <p14:creationId xmlns:p14="http://schemas.microsoft.com/office/powerpoint/2010/main" xmlns="" val="3607763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914400" y="1981200"/>
            <a:ext cx="7620000" cy="4525963"/>
          </a:xfrm>
        </p:spPr>
        <p:txBody>
          <a:bodyPr>
            <a:normAutofit/>
          </a:bodyPr>
          <a:lstStyle/>
          <a:p>
            <a:pPr marL="0" indent="0" algn="ctr">
              <a:buNone/>
            </a:pPr>
            <a:r>
              <a:rPr lang="en-US" b="1" dirty="0" smtClean="0"/>
              <a:t>“Ponga el Eterno, Dios de los espíritus de toda carne, un hombre sobre la congregación, que salga y entre ante ellos, que los saque y los introduzca; para que la congregación del Eterno no quede como ovejas sin pastor”.</a:t>
            </a:r>
            <a:endParaRPr lang="en-US" b="1" dirty="0"/>
          </a:p>
          <a:p>
            <a:pPr marL="0" lvl="0" indent="0" algn="ctr">
              <a:buNone/>
            </a:pPr>
            <a:r>
              <a:rPr lang="en-US" b="1" i="1" dirty="0" smtClean="0"/>
              <a:t>(Números 27:16, 17)</a:t>
            </a:r>
            <a:endParaRPr lang="en-US" b="1" dirty="0" smtClean="0"/>
          </a:p>
          <a:p>
            <a:pPr algn="ctr"/>
            <a:endParaRPr lang="en-US" b="1" dirty="0"/>
          </a:p>
          <a:p>
            <a:pPr algn="ctr"/>
            <a:endParaRPr lang="en-US" b="1" dirty="0"/>
          </a:p>
        </p:txBody>
      </p:sp>
    </p:spTree>
    <p:extLst>
      <p:ext uri="{BB962C8B-B14F-4D97-AF65-F5344CB8AC3E}">
        <p14:creationId xmlns:p14="http://schemas.microsoft.com/office/powerpoint/2010/main" xmlns="" val="22801605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1143000" y="1143000"/>
            <a:ext cx="7467600" cy="2971800"/>
          </a:xfrm>
        </p:spPr>
        <p:txBody>
          <a:bodyPr>
            <a:noAutofit/>
          </a:bodyPr>
          <a:lstStyle/>
          <a:p>
            <a:pPr marL="0" indent="0" algn="ctr">
              <a:buNone/>
            </a:pPr>
            <a:r>
              <a:rPr lang="en-US" sz="3600" b="1" dirty="0" smtClean="0"/>
              <a:t>“Entonces Micaías  respondió: ‘He visto a todo Israel esparcido por los montes como ovejas sin pastor.  Y el Eterno dijo: ‘Estos no tienen se</a:t>
            </a:r>
            <a:r>
              <a:rPr lang="es-MX" sz="3600" b="1" dirty="0" smtClean="0"/>
              <a:t>ñ</a:t>
            </a:r>
            <a:r>
              <a:rPr lang="en-US" sz="3600" b="1" dirty="0" smtClean="0"/>
              <a:t>or, vuelva cada uno en paz a su casa.’”</a:t>
            </a:r>
            <a:endParaRPr lang="en-US" sz="3600" b="1" dirty="0"/>
          </a:p>
          <a:p>
            <a:pPr marL="0" lvl="0" indent="0" algn="ctr">
              <a:buNone/>
            </a:pPr>
            <a:r>
              <a:rPr lang="en-US" sz="3600" b="1" dirty="0"/>
              <a:t> </a:t>
            </a:r>
            <a:r>
              <a:rPr lang="en-US" sz="3600" b="1" dirty="0" smtClean="0"/>
              <a:t>(</a:t>
            </a:r>
            <a:r>
              <a:rPr lang="en-US" sz="3600" b="1" i="1" dirty="0" smtClean="0"/>
              <a:t>2 Crónicas 18:16)</a:t>
            </a:r>
            <a:endParaRPr lang="en-US" sz="3600" b="1" dirty="0" smtClean="0"/>
          </a:p>
          <a:p>
            <a:pPr marL="0" indent="0" algn="ctr">
              <a:buNone/>
            </a:pPr>
            <a:endParaRPr lang="en-US" sz="3600" b="1" dirty="0"/>
          </a:p>
          <a:p>
            <a:pPr marL="0" indent="0" algn="ctr">
              <a:buNone/>
            </a:pPr>
            <a:endParaRPr lang="en-US" sz="3600" b="1" dirty="0"/>
          </a:p>
        </p:txBody>
      </p:sp>
    </p:spTree>
    <p:extLst>
      <p:ext uri="{BB962C8B-B14F-4D97-AF65-F5344CB8AC3E}">
        <p14:creationId xmlns:p14="http://schemas.microsoft.com/office/powerpoint/2010/main" xmlns="" val="21948098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32106"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762000" y="2057400"/>
            <a:ext cx="7391400" cy="2667000"/>
          </a:xfrm>
        </p:spPr>
        <p:txBody>
          <a:bodyPr>
            <a:normAutofit fontScale="92500" lnSpcReduction="10000"/>
          </a:bodyPr>
          <a:lstStyle/>
          <a:p>
            <a:pPr marL="0" indent="0" algn="ctr">
              <a:buNone/>
            </a:pPr>
            <a:r>
              <a:rPr lang="en-US" sz="4800" b="1" dirty="0" smtClean="0"/>
              <a:t>“Echad toda vuestra ansiedad sobre </a:t>
            </a:r>
            <a:r>
              <a:rPr lang="es-MX" sz="4800" b="1" dirty="0" smtClean="0"/>
              <a:t>él, porque </a:t>
            </a:r>
            <a:r>
              <a:rPr lang="es-MX" sz="4800" b="1" dirty="0" smtClean="0">
                <a:solidFill>
                  <a:srgbClr val="FF0000"/>
                </a:solidFill>
              </a:rPr>
              <a:t>él cuida de vosotros</a:t>
            </a:r>
            <a:r>
              <a:rPr lang="es-MX" sz="4800" b="1" dirty="0" smtClean="0"/>
              <a:t>”.</a:t>
            </a:r>
          </a:p>
          <a:p>
            <a:pPr marL="0" indent="0" algn="ctr">
              <a:buNone/>
            </a:pPr>
            <a:r>
              <a:rPr lang="es-MX" sz="4800" b="1" dirty="0" smtClean="0"/>
              <a:t> </a:t>
            </a:r>
            <a:r>
              <a:rPr lang="es-MX" sz="4000" b="1" dirty="0" smtClean="0"/>
              <a:t>(1 Pedro 5</a:t>
            </a:r>
            <a:r>
              <a:rPr lang="en-US" sz="4000" b="1" i="1" dirty="0" smtClean="0"/>
              <a:t>:7)</a:t>
            </a:r>
            <a:endParaRPr lang="en-US" sz="4800" b="1" dirty="0" smtClean="0"/>
          </a:p>
          <a:p>
            <a:pPr marL="0" indent="0" algn="ctr">
              <a:buNone/>
            </a:pPr>
            <a:endParaRPr lang="en-US" sz="4800" dirty="0"/>
          </a:p>
          <a:p>
            <a:pPr marL="0" indent="0" algn="ctr">
              <a:buNone/>
            </a:pPr>
            <a:endParaRPr lang="en-US" sz="4800" dirty="0"/>
          </a:p>
        </p:txBody>
      </p:sp>
    </p:spTree>
    <p:extLst>
      <p:ext uri="{BB962C8B-B14F-4D97-AF65-F5344CB8AC3E}">
        <p14:creationId xmlns:p14="http://schemas.microsoft.com/office/powerpoint/2010/main" xmlns="" val="41500011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228600" y="685800"/>
            <a:ext cx="8610600" cy="1143000"/>
          </a:xfrm>
        </p:spPr>
        <p:txBody>
          <a:bodyPr>
            <a:normAutofit fontScale="90000"/>
          </a:bodyPr>
          <a:lstStyle/>
          <a:p>
            <a:pPr lvl="0"/>
            <a:r>
              <a:rPr lang="en-US" b="1" dirty="0" smtClean="0">
                <a:solidFill>
                  <a:srgbClr val="CC0066"/>
                </a:solidFill>
                <a:effectLst>
                  <a:outerShdw blurRad="38100" dist="38100" dir="2700000" algn="tl">
                    <a:srgbClr val="000000">
                      <a:alpha val="43137"/>
                    </a:srgbClr>
                  </a:outerShdw>
                </a:effectLst>
              </a:rPr>
              <a:t/>
            </a:r>
            <a:br>
              <a:rPr lang="en-US" b="1" dirty="0" smtClean="0">
                <a:solidFill>
                  <a:srgbClr val="CC0066"/>
                </a:solidFill>
                <a:effectLst>
                  <a:outerShdw blurRad="38100" dist="38100" dir="2700000" algn="tl">
                    <a:srgbClr val="000000">
                      <a:alpha val="43137"/>
                    </a:srgbClr>
                  </a:outerShdw>
                </a:effectLst>
              </a:rPr>
            </a:br>
            <a:r>
              <a:rPr lang="en-US" b="1" dirty="0" smtClean="0">
                <a:solidFill>
                  <a:srgbClr val="CC0066"/>
                </a:solidFill>
                <a:effectLst>
                  <a:outerShdw blurRad="38100" dist="38100" dir="2700000" algn="tl">
                    <a:srgbClr val="000000">
                      <a:alpha val="43137"/>
                    </a:srgbClr>
                  </a:outerShdw>
                </a:effectLst>
              </a:rPr>
              <a:t>Una mente compasiva esta alerta a las necesidades de otros </a:t>
            </a:r>
            <a:br>
              <a:rPr lang="en-US" b="1" dirty="0" smtClean="0">
                <a:solidFill>
                  <a:srgbClr val="CC0066"/>
                </a:solidFill>
                <a:effectLst>
                  <a:outerShdw blurRad="38100" dist="38100" dir="2700000" algn="tl">
                    <a:srgbClr val="000000">
                      <a:alpha val="43137"/>
                    </a:srgbClr>
                  </a:outerShdw>
                </a:effectLst>
              </a:rPr>
            </a:br>
            <a:endParaRPr lang="en-US"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2209800"/>
            <a:ext cx="6324600" cy="3276600"/>
          </a:xfrm>
        </p:spPr>
        <p:txBody>
          <a:bodyPr>
            <a:normAutofit fontScale="92500"/>
          </a:bodyPr>
          <a:lstStyle/>
          <a:p>
            <a:pPr marL="0" lvl="0" indent="0">
              <a:buNone/>
            </a:pPr>
            <a:endParaRPr lang="en-US" sz="1000" b="1" dirty="0" smtClean="0"/>
          </a:p>
          <a:p>
            <a:pPr lvl="0"/>
            <a:r>
              <a:rPr lang="en-US" b="1" dirty="0" smtClean="0"/>
              <a:t>Si deseas saber como ser compasivo, mira a Jesús, quien manifestó servicio abnegado y sacrificio.</a:t>
            </a:r>
          </a:p>
          <a:p>
            <a:pPr lvl="0"/>
            <a:r>
              <a:rPr lang="en-US" b="1" dirty="0" smtClean="0"/>
              <a:t>Cuando apartamos los ojos del dolor de otros, Dios derrama una lagrima.</a:t>
            </a:r>
          </a:p>
          <a:p>
            <a:endParaRPr lang="en-US" b="1" dirty="0"/>
          </a:p>
        </p:txBody>
      </p:sp>
    </p:spTree>
    <p:extLst>
      <p:ext uri="{BB962C8B-B14F-4D97-AF65-F5344CB8AC3E}">
        <p14:creationId xmlns:p14="http://schemas.microsoft.com/office/powerpoint/2010/main" xmlns="" val="5795975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32106"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457200" y="228600"/>
            <a:ext cx="8229600" cy="1143000"/>
          </a:xfrm>
        </p:spPr>
        <p:txBody>
          <a:bodyPr>
            <a:normAutofit fontScale="90000"/>
          </a:bodyPr>
          <a:lstStyle/>
          <a:p>
            <a:pPr lvl="0"/>
            <a:r>
              <a:rPr lang="en-US" b="1" dirty="0" smtClean="0">
                <a:solidFill>
                  <a:srgbClr val="CC0066"/>
                </a:solidFill>
                <a:effectLst>
                  <a:outerShdw blurRad="38100" dist="38100" dir="2700000" algn="tl">
                    <a:srgbClr val="000000">
                      <a:alpha val="43137"/>
                    </a:srgbClr>
                  </a:outerShdw>
                </a:effectLst>
              </a:rPr>
              <a:t>Una mente compasiva esta alerta a las necesidades de otros</a:t>
            </a:r>
            <a:endParaRPr lang="en-US"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14400" y="1905000"/>
            <a:ext cx="7620000" cy="3581400"/>
          </a:xfrm>
        </p:spPr>
        <p:txBody>
          <a:bodyPr>
            <a:normAutofit fontScale="92500" lnSpcReduction="20000"/>
          </a:bodyPr>
          <a:lstStyle/>
          <a:p>
            <a:pPr lvl="0"/>
            <a:r>
              <a:rPr lang="en-US" b="1" dirty="0" smtClean="0"/>
              <a:t>Cuando hacemos a otros a un lado, </a:t>
            </a:r>
            <a:r>
              <a:rPr lang="en-US" b="1" dirty="0" smtClean="0">
                <a:solidFill>
                  <a:srgbClr val="FF0000"/>
                </a:solidFill>
              </a:rPr>
              <a:t>Jesús los atrae a sí.</a:t>
            </a:r>
            <a:endParaRPr lang="en-US" b="1" dirty="0">
              <a:solidFill>
                <a:srgbClr val="FF0000"/>
              </a:solidFill>
            </a:endParaRPr>
          </a:p>
          <a:p>
            <a:pPr lvl="0"/>
            <a:endParaRPr lang="en-US" b="1" dirty="0" smtClean="0"/>
          </a:p>
          <a:p>
            <a:pPr lvl="0"/>
            <a:r>
              <a:rPr lang="en-US" b="1" dirty="0" smtClean="0"/>
              <a:t>Cuando el mundo olvida, </a:t>
            </a:r>
            <a:r>
              <a:rPr lang="en-US" b="1" dirty="0" smtClean="0">
                <a:solidFill>
                  <a:srgbClr val="FF0000"/>
                </a:solidFill>
              </a:rPr>
              <a:t>él recuerda</a:t>
            </a:r>
            <a:r>
              <a:rPr lang="en-US" b="1" dirty="0" smtClean="0"/>
              <a:t>.</a:t>
            </a:r>
          </a:p>
          <a:p>
            <a:pPr lvl="0"/>
            <a:endParaRPr lang="en-US" b="1" dirty="0">
              <a:solidFill>
                <a:srgbClr val="CC0066"/>
              </a:solidFill>
            </a:endParaRPr>
          </a:p>
          <a:p>
            <a:pPr lvl="0"/>
            <a:r>
              <a:rPr lang="en-US" b="1" dirty="0" smtClean="0"/>
              <a:t>Cuando actuamos por </a:t>
            </a:r>
            <a:r>
              <a:rPr lang="en-US" b="1" dirty="0" smtClean="0"/>
              <a:t>temor en </a:t>
            </a:r>
            <a:r>
              <a:rPr lang="en-US" b="1" dirty="0" smtClean="0"/>
              <a:t>vez de por fe, el Espíritu Santo nos da </a:t>
            </a:r>
            <a:r>
              <a:rPr lang="en-US" b="1" dirty="0" smtClean="0">
                <a:solidFill>
                  <a:srgbClr val="FF0000"/>
                </a:solidFill>
              </a:rPr>
              <a:t>poder, amor y una mente clara</a:t>
            </a:r>
            <a:r>
              <a:rPr lang="en-US" b="1" dirty="0" smtClean="0"/>
              <a:t> para ministrar  eficazmente.</a:t>
            </a:r>
            <a:endParaRPr lang="en-US" b="1" dirty="0">
              <a:solidFill>
                <a:srgbClr val="CC0066"/>
              </a:solidFill>
            </a:endParaRPr>
          </a:p>
          <a:p>
            <a:endParaRPr lang="en-US" b="1" dirty="0"/>
          </a:p>
        </p:txBody>
      </p:sp>
    </p:spTree>
    <p:extLst>
      <p:ext uri="{BB962C8B-B14F-4D97-AF65-F5344CB8AC3E}">
        <p14:creationId xmlns:p14="http://schemas.microsoft.com/office/powerpoint/2010/main" xmlns="" val="2520164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228600" y="304800"/>
            <a:ext cx="8915400" cy="1905000"/>
          </a:xfrm>
        </p:spPr>
        <p:txBody>
          <a:bodyPr>
            <a:normAutofit fontScale="90000"/>
          </a:bodyPr>
          <a:lstStyle/>
          <a:p>
            <a:pPr algn="l"/>
            <a:r>
              <a:rPr lang="en-US" b="1" dirty="0" smtClean="0">
                <a:solidFill>
                  <a:srgbClr val="CC0066"/>
                </a:solidFill>
                <a:effectLst>
                  <a:outerShdw blurRad="38100" dist="38100" dir="2700000" algn="tl">
                    <a:srgbClr val="000000">
                      <a:alpha val="43137"/>
                    </a:srgbClr>
                  </a:outerShdw>
                </a:effectLst>
              </a:rPr>
              <a:t>2. 	La mente compasiva busca  	salvaguardar el bienestar de otros.</a:t>
            </a:r>
            <a:endParaRPr lang="en-US"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981200" y="2286000"/>
            <a:ext cx="6629400" cy="3276600"/>
          </a:xfrm>
        </p:spPr>
        <p:txBody>
          <a:bodyPr>
            <a:normAutofit fontScale="92500" lnSpcReduction="20000"/>
          </a:bodyPr>
          <a:lstStyle/>
          <a:p>
            <a:pPr lvl="0"/>
            <a:r>
              <a:rPr lang="en-US" b="1" dirty="0" smtClean="0"/>
              <a:t>Reconocer tipos de personas que tienen mas probabilidades de ser abusados.</a:t>
            </a:r>
            <a:endParaRPr lang="en-US" b="1" dirty="0"/>
          </a:p>
          <a:p>
            <a:pPr lvl="0"/>
            <a:r>
              <a:rPr lang="en-US" b="1" dirty="0" smtClean="0"/>
              <a:t>Confrontar al abusador y sugerir la terapia de rehabilitación . </a:t>
            </a:r>
          </a:p>
          <a:p>
            <a:pPr lvl="0"/>
            <a:r>
              <a:rPr lang="es-MX" b="1" dirty="0" smtClean="0"/>
              <a:t>Procurar la intervención positiva, marcando una diferencia para el abusador.</a:t>
            </a:r>
            <a:endParaRPr lang="en-US" b="1" dirty="0"/>
          </a:p>
          <a:p>
            <a:endParaRPr lang="en-US" b="1" dirty="0"/>
          </a:p>
        </p:txBody>
      </p:sp>
    </p:spTree>
    <p:extLst>
      <p:ext uri="{BB962C8B-B14F-4D97-AF65-F5344CB8AC3E}">
        <p14:creationId xmlns:p14="http://schemas.microsoft.com/office/powerpoint/2010/main" xmlns="" val="32105198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ndItNow.tif"/>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1828800"/>
            <a:ext cx="8382000" cy="2514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83256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914400" y="685800"/>
            <a:ext cx="7010400" cy="1143000"/>
          </a:xfrm>
        </p:spPr>
        <p:txBody>
          <a:bodyPr>
            <a:normAutofit fontScale="90000"/>
          </a:bodyPr>
          <a:lstStyle/>
          <a:p>
            <a:r>
              <a:rPr lang="en-US" b="1" dirty="0" smtClean="0">
                <a:solidFill>
                  <a:srgbClr val="CC0066"/>
                </a:solidFill>
                <a:effectLst>
                  <a:outerShdw blurRad="38100" dist="38100" dir="2700000" algn="tl">
                    <a:srgbClr val="000000">
                      <a:alpha val="43137"/>
                    </a:srgbClr>
                  </a:outerShdw>
                </a:effectLst>
              </a:rPr>
              <a:t>3. La mente compasiva actúa.</a:t>
            </a:r>
            <a:endParaRPr lang="en-US"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981200" y="2209800"/>
            <a:ext cx="6172200" cy="3124200"/>
          </a:xfrm>
        </p:spPr>
        <p:txBody>
          <a:bodyPr>
            <a:normAutofit fontScale="92500" lnSpcReduction="20000"/>
          </a:bodyPr>
          <a:lstStyle/>
          <a:p>
            <a:pPr algn="just">
              <a:buNone/>
            </a:pPr>
            <a:r>
              <a:rPr lang="en-US" b="1" dirty="0" smtClean="0"/>
              <a:t>     La mente compasiva se convierte en la voz defensora que habla a favor de quien no la tiene, llegando hasta a aquellos que la sociedad vacila en ponerse en contacto con ellos y emulando a Cristo, quien murio por todos para que tuvieran vida abundante.</a:t>
            </a:r>
            <a:endParaRPr lang="en-US" b="1" dirty="0"/>
          </a:p>
        </p:txBody>
      </p:sp>
    </p:spTree>
    <p:extLst>
      <p:ext uri="{BB962C8B-B14F-4D97-AF65-F5344CB8AC3E}">
        <p14:creationId xmlns:p14="http://schemas.microsoft.com/office/powerpoint/2010/main" xmlns="" val="359105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1066800" y="1981200"/>
            <a:ext cx="7239000" cy="3886200"/>
          </a:xfrm>
        </p:spPr>
        <p:txBody>
          <a:bodyPr>
            <a:noAutofit/>
          </a:bodyPr>
          <a:lstStyle/>
          <a:p>
            <a:pPr marL="0" indent="0" algn="just">
              <a:buNone/>
            </a:pPr>
            <a:r>
              <a:rPr lang="es-ES" sz="4400" b="1" dirty="0" smtClean="0"/>
              <a:t>“Al ver a las multitudes, sintió compasión de ellas, porque estaban desamparadas y dispersas como ovejas sin pastor</a:t>
            </a:r>
            <a:r>
              <a:rPr lang="en-US" sz="4400" b="1" dirty="0" smtClean="0"/>
              <a:t>”</a:t>
            </a:r>
            <a:r>
              <a:rPr lang="es-ES" sz="4400" b="1" dirty="0" smtClean="0"/>
              <a:t>. </a:t>
            </a:r>
            <a:r>
              <a:rPr lang="es-ES" sz="3600" b="1" dirty="0" smtClean="0"/>
              <a:t>(Mateo 9:36). </a:t>
            </a:r>
            <a:endParaRPr lang="en-US" sz="4400" b="1" dirty="0" smtClean="0"/>
          </a:p>
          <a:p>
            <a:pPr marL="0" indent="0" algn="ctr">
              <a:buNone/>
            </a:pPr>
            <a:r>
              <a:rPr lang="en-US" b="1" dirty="0" smtClean="0">
                <a:effectLst>
                  <a:outerShdw blurRad="38100" dist="38100" dir="2700000" algn="tl">
                    <a:srgbClr val="000000">
                      <a:alpha val="43137"/>
                    </a:srgbClr>
                  </a:outerShdw>
                </a:effectLst>
              </a:rPr>
              <a:t> </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3946748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304800" y="609600"/>
            <a:ext cx="8229600" cy="1143000"/>
          </a:xfrm>
        </p:spPr>
        <p:txBody>
          <a:bodyPr>
            <a:noAutofit/>
          </a:bodyPr>
          <a:lstStyle/>
          <a:p>
            <a:pPr lvl="0"/>
            <a:r>
              <a:rPr lang="en-US" sz="4800" b="1" dirty="0" smtClean="0">
                <a:solidFill>
                  <a:srgbClr val="CC0066"/>
                </a:solidFill>
                <a:effectLst>
                  <a:outerShdw blurRad="38100" dist="38100" dir="2700000" algn="tl">
                    <a:srgbClr val="000000">
                      <a:alpha val="43137"/>
                    </a:srgbClr>
                  </a:outerShdw>
                </a:effectLst>
              </a:rPr>
              <a:t/>
            </a:r>
            <a:br>
              <a:rPr lang="en-US" sz="4800" b="1" dirty="0" smtClean="0">
                <a:solidFill>
                  <a:srgbClr val="CC0066"/>
                </a:solidFill>
                <a:effectLst>
                  <a:outerShdw blurRad="38100" dist="38100" dir="2700000" algn="tl">
                    <a:srgbClr val="000000">
                      <a:alpha val="43137"/>
                    </a:srgbClr>
                  </a:outerShdw>
                </a:effectLst>
              </a:rPr>
            </a:br>
            <a:r>
              <a:rPr lang="en-US" sz="4800" b="1" dirty="0" smtClean="0">
                <a:solidFill>
                  <a:srgbClr val="CC0066"/>
                </a:solidFill>
                <a:effectLst>
                  <a:outerShdw blurRad="38100" dist="38100" dir="2700000" algn="tl">
                    <a:srgbClr val="000000">
                      <a:alpha val="43137"/>
                    </a:srgbClr>
                  </a:outerShdw>
                </a:effectLst>
              </a:rPr>
              <a:t>Compasión en Acción</a:t>
            </a:r>
            <a:br>
              <a:rPr lang="en-US" sz="4800" b="1" dirty="0" smtClean="0">
                <a:solidFill>
                  <a:srgbClr val="CC0066"/>
                </a:solidFill>
                <a:effectLst>
                  <a:outerShdw blurRad="38100" dist="38100" dir="2700000" algn="tl">
                    <a:srgbClr val="000000">
                      <a:alpha val="43137"/>
                    </a:srgbClr>
                  </a:outerShdw>
                </a:effectLst>
              </a:rPr>
            </a:br>
            <a:endParaRPr lang="en-US" sz="4800"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752599"/>
            <a:ext cx="8229600" cy="4724401"/>
          </a:xfrm>
        </p:spPr>
        <p:txBody>
          <a:bodyPr>
            <a:normAutofit/>
          </a:bodyPr>
          <a:lstStyle/>
          <a:p>
            <a:pPr lvl="0"/>
            <a:r>
              <a:rPr lang="en-US" b="1" dirty="0" smtClean="0"/>
              <a:t>Cuando prevalece la injusticia, </a:t>
            </a:r>
            <a:r>
              <a:rPr lang="en-US" b="1" i="1" dirty="0" smtClean="0">
                <a:solidFill>
                  <a:schemeClr val="accent2"/>
                </a:solidFill>
              </a:rPr>
              <a:t>la compasión considera  lo que puede hacerse para reparar el daño. </a:t>
            </a:r>
            <a:endParaRPr lang="en-US" b="1" i="1" dirty="0">
              <a:solidFill>
                <a:schemeClr val="accent2"/>
              </a:solidFill>
            </a:endParaRPr>
          </a:p>
          <a:p>
            <a:pPr lvl="0"/>
            <a:r>
              <a:rPr lang="en-US" b="1" dirty="0" smtClean="0"/>
              <a:t>Cuando aparentemente triunfa el mal, </a:t>
            </a:r>
            <a:r>
              <a:rPr lang="en-US" b="1" i="1" dirty="0" smtClean="0">
                <a:solidFill>
                  <a:schemeClr val="accent2"/>
                </a:solidFill>
              </a:rPr>
              <a:t>la compasión sabe como traer consuelo y confort al oprimido.</a:t>
            </a:r>
            <a:r>
              <a:rPr lang="en-US" b="1" i="1" dirty="0" smtClean="0"/>
              <a:t> </a:t>
            </a:r>
            <a:endParaRPr lang="en-US" b="1" i="1" dirty="0"/>
          </a:p>
          <a:p>
            <a:pPr lvl="0"/>
            <a:r>
              <a:rPr lang="en-US" b="1" dirty="0" smtClean="0"/>
              <a:t>Cuando  el abuso golpea, </a:t>
            </a:r>
            <a:r>
              <a:rPr lang="en-US" b="1" i="1" dirty="0" smtClean="0">
                <a:solidFill>
                  <a:schemeClr val="accent2"/>
                </a:solidFill>
              </a:rPr>
              <a:t>la compasión protege de sus perpetradores  y  busca formas de que encuentre sanidad.</a:t>
            </a:r>
            <a:endParaRPr lang="en-US" b="1" dirty="0"/>
          </a:p>
        </p:txBody>
      </p:sp>
    </p:spTree>
    <p:extLst>
      <p:ext uri="{BB962C8B-B14F-4D97-AF65-F5344CB8AC3E}">
        <p14:creationId xmlns:p14="http://schemas.microsoft.com/office/powerpoint/2010/main" xmlns="" val="13500191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457200" y="685800"/>
            <a:ext cx="8229600" cy="1143000"/>
          </a:xfrm>
        </p:spPr>
        <p:txBody>
          <a:bodyPr>
            <a:noAutofit/>
          </a:bodyPr>
          <a:lstStyle/>
          <a:p>
            <a:r>
              <a:rPr lang="en-US" sz="4000" b="1" dirty="0" smtClean="0">
                <a:solidFill>
                  <a:srgbClr val="CC0066"/>
                </a:solidFill>
                <a:effectLst>
                  <a:outerShdw blurRad="38100" dist="38100" dir="2700000" algn="tl">
                    <a:srgbClr val="000000">
                      <a:alpha val="43137"/>
                    </a:srgbClr>
                  </a:outerShdw>
                </a:effectLst>
              </a:rPr>
              <a:t>4. La mente compasiva es  una mente saludable.</a:t>
            </a:r>
            <a:endParaRPr lang="en-US" sz="4000" b="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828800" y="2133600"/>
            <a:ext cx="6781800" cy="3733800"/>
          </a:xfrm>
        </p:spPr>
        <p:txBody>
          <a:bodyPr>
            <a:normAutofit/>
          </a:bodyPr>
          <a:lstStyle/>
          <a:p>
            <a:pPr algn="just"/>
            <a:r>
              <a:rPr lang="en-US" b="1" dirty="0" smtClean="0"/>
              <a:t>Preocuparse por las necesidades de otros, enriquese el bienestar con resultados medibles para la salud, incluyendo niveles  mas bajos de presión arterial.</a:t>
            </a:r>
            <a:endParaRPr lang="en-US" b="1" dirty="0"/>
          </a:p>
          <a:p>
            <a:pPr algn="r"/>
            <a:r>
              <a:rPr lang="en-US" b="1" dirty="0" smtClean="0"/>
              <a:t>La abnegación ayuda a las personas a manejar mas facilmente el estres.</a:t>
            </a:r>
            <a:endParaRPr lang="en-US" b="1" dirty="0"/>
          </a:p>
          <a:p>
            <a:pPr algn="r">
              <a:buNone/>
            </a:pPr>
            <a:endParaRPr lang="en-US" b="1" dirty="0"/>
          </a:p>
          <a:p>
            <a:endParaRPr lang="en-US" b="1" dirty="0"/>
          </a:p>
        </p:txBody>
      </p:sp>
    </p:spTree>
    <p:extLst>
      <p:ext uri="{BB962C8B-B14F-4D97-AF65-F5344CB8AC3E}">
        <p14:creationId xmlns:p14="http://schemas.microsoft.com/office/powerpoint/2010/main" xmlns="" val="7226853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457200" y="2362200"/>
            <a:ext cx="8229600" cy="1447800"/>
          </a:xfrm>
        </p:spPr>
        <p:txBody>
          <a:bodyPr>
            <a:noAutofit/>
          </a:bodyPr>
          <a:lstStyle/>
          <a:p>
            <a:pPr marL="0" indent="0" algn="ctr">
              <a:buNone/>
            </a:pPr>
            <a:r>
              <a:rPr lang="en-US" sz="5400" b="1" dirty="0" smtClean="0"/>
              <a:t>“Estad quietos, y conoced que Yo Soy Dios”.</a:t>
            </a:r>
          </a:p>
          <a:p>
            <a:pPr marL="0" lvl="0" indent="0" algn="ctr">
              <a:buNone/>
            </a:pPr>
            <a:r>
              <a:rPr lang="en-US" sz="4000" b="1" i="1" dirty="0" smtClean="0"/>
              <a:t>(Salmo 46:10)</a:t>
            </a:r>
            <a:endParaRPr lang="en-US" sz="4000" b="1" dirty="0" smtClean="0"/>
          </a:p>
          <a:p>
            <a:pPr marL="0" indent="0" algn="ctr">
              <a:buNone/>
            </a:pPr>
            <a:endParaRPr lang="en-US" sz="5400" b="1" dirty="0" smtClean="0"/>
          </a:p>
          <a:p>
            <a:pPr marL="0" indent="0" algn="ctr">
              <a:buNone/>
            </a:pPr>
            <a:endParaRPr lang="en-US" sz="5400" b="1" dirty="0"/>
          </a:p>
        </p:txBody>
      </p:sp>
    </p:spTree>
    <p:extLst>
      <p:ext uri="{BB962C8B-B14F-4D97-AF65-F5344CB8AC3E}">
        <p14:creationId xmlns:p14="http://schemas.microsoft.com/office/powerpoint/2010/main" xmlns="" val="1799070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609600" y="1066800"/>
            <a:ext cx="8229600" cy="4525963"/>
          </a:xfrm>
        </p:spPr>
        <p:txBody>
          <a:bodyPr>
            <a:normAutofit/>
          </a:bodyPr>
          <a:lstStyle/>
          <a:p>
            <a:pPr marL="0" indent="0" algn="ctr">
              <a:buNone/>
            </a:pPr>
            <a:r>
              <a:rPr lang="en-US" sz="4000" b="1" dirty="0" smtClean="0"/>
              <a:t>“…consolar a todos los enlutados; para ordenar a los afligidos de Sión, gloria en lugar de ceniza, perfume de gozo en lugar del luto, manto de alegría en lugar del espíritu angustiado”.</a:t>
            </a:r>
          </a:p>
          <a:p>
            <a:pPr marL="0" lvl="0" indent="0" algn="ctr">
              <a:buNone/>
            </a:pPr>
            <a:r>
              <a:rPr lang="en-US" sz="4000" b="1" i="1" dirty="0" smtClean="0"/>
              <a:t>(Isaías 61:3)</a:t>
            </a:r>
            <a:endParaRPr lang="en-US" sz="4000" b="1" dirty="0" smtClean="0"/>
          </a:p>
          <a:p>
            <a:pPr marL="0" indent="0" algn="ctr">
              <a:buNone/>
            </a:pPr>
            <a:endParaRPr lang="en-US" sz="4000" b="1" dirty="0"/>
          </a:p>
          <a:p>
            <a:pPr marL="0" indent="0" algn="ctr">
              <a:buNone/>
            </a:pPr>
            <a:endParaRPr lang="en-US" sz="4000" b="1" dirty="0"/>
          </a:p>
        </p:txBody>
      </p:sp>
    </p:spTree>
    <p:extLst>
      <p:ext uri="{BB962C8B-B14F-4D97-AF65-F5344CB8AC3E}">
        <p14:creationId xmlns:p14="http://schemas.microsoft.com/office/powerpoint/2010/main" xmlns="" val="16005008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32106"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609600" y="1981200"/>
            <a:ext cx="8077200" cy="2667000"/>
          </a:xfrm>
        </p:spPr>
        <p:txBody>
          <a:bodyPr>
            <a:noAutofit/>
          </a:bodyPr>
          <a:lstStyle/>
          <a:p>
            <a:pPr marL="0" indent="0" algn="just">
              <a:buNone/>
            </a:pPr>
            <a:r>
              <a:rPr lang="en-US" sz="4400" b="1" i="1" dirty="0" smtClean="0">
                <a:latin typeface="Arial" pitchFamily="34" charset="0"/>
                <a:cs typeface="Arial" pitchFamily="34" charset="0"/>
              </a:rPr>
              <a:t>“</a:t>
            </a:r>
            <a:r>
              <a:rPr lang="es-ES" sz="4400" b="1" dirty="0" smtClean="0">
                <a:latin typeface="Arial" pitchFamily="34" charset="0"/>
                <a:cs typeface="Arial" pitchFamily="34" charset="0"/>
              </a:rPr>
              <a:t>Mas yo haré venir sanidad para ti, y sanaré tus heridas, dice Jehová</a:t>
            </a:r>
            <a:r>
              <a:rPr lang="en-US" sz="4400" b="1" i="1" dirty="0" smtClean="0">
                <a:latin typeface="Arial" pitchFamily="34" charset="0"/>
                <a:cs typeface="Arial" pitchFamily="34" charset="0"/>
              </a:rPr>
              <a:t>,....”</a:t>
            </a:r>
          </a:p>
          <a:p>
            <a:pPr marL="0" lvl="0" indent="0" algn="ctr">
              <a:buNone/>
            </a:pPr>
            <a:r>
              <a:rPr lang="en-US" b="1" i="1" dirty="0" smtClean="0">
                <a:latin typeface="Arial" pitchFamily="34" charset="0"/>
                <a:cs typeface="Arial" pitchFamily="34" charset="0"/>
              </a:rPr>
              <a:t>(Jeremías 30:17)</a:t>
            </a:r>
            <a:endParaRPr lang="en-US" b="1" dirty="0" smtClean="0">
              <a:latin typeface="Arial" pitchFamily="34" charset="0"/>
              <a:cs typeface="Arial" pitchFamily="34" charset="0"/>
            </a:endParaRPr>
          </a:p>
          <a:p>
            <a:pPr marL="0" indent="0" algn="ctr">
              <a:buNone/>
            </a:pPr>
            <a:endParaRPr lang="en-US" sz="4800" b="1" dirty="0"/>
          </a:p>
          <a:p>
            <a:pPr marL="0" indent="0" algn="ctr">
              <a:buNone/>
            </a:pPr>
            <a:endParaRPr lang="en-US" sz="4800" b="1" dirty="0"/>
          </a:p>
        </p:txBody>
      </p:sp>
    </p:spTree>
    <p:extLst>
      <p:ext uri="{BB962C8B-B14F-4D97-AF65-F5344CB8AC3E}">
        <p14:creationId xmlns:p14="http://schemas.microsoft.com/office/powerpoint/2010/main" xmlns="" val="4148292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1295400" y="457200"/>
            <a:ext cx="7696200" cy="5943600"/>
          </a:xfrm>
        </p:spPr>
        <p:txBody>
          <a:bodyPr>
            <a:normAutofit fontScale="92500"/>
          </a:bodyPr>
          <a:lstStyle/>
          <a:p>
            <a:pPr marL="0" indent="0" algn="just">
              <a:buNone/>
            </a:pPr>
            <a:r>
              <a:rPr lang="es-ES" sz="4000" b="1" dirty="0" smtClean="0">
                <a:latin typeface="Arial" pitchFamily="34" charset="0"/>
                <a:cs typeface="Arial" pitchFamily="34" charset="0"/>
              </a:rPr>
              <a:t>“Y a Aquel que es poderoso para hacer todas las cosas mucho más abundantemente de lo que pedimos o entendemos, según el poder que actúa en nosotros a él sea gloria en la iglesia en Cristo Jesús por todas las edades, por los siglos de los siglos. Amén”.</a:t>
            </a:r>
            <a:endParaRPr lang="en-US" sz="4000" b="1" dirty="0">
              <a:latin typeface="Arial" pitchFamily="34" charset="0"/>
              <a:cs typeface="Arial" pitchFamily="34" charset="0"/>
            </a:endParaRPr>
          </a:p>
          <a:p>
            <a:pPr marL="0" lvl="0" indent="0" algn="ctr">
              <a:buNone/>
            </a:pPr>
            <a:r>
              <a:rPr lang="en-US" sz="3600" i="1" dirty="0" smtClean="0"/>
              <a:t>(Efesios 3:20-21)</a:t>
            </a:r>
            <a:endParaRPr lang="en-US" sz="3600" dirty="0" smtClean="0"/>
          </a:p>
          <a:p>
            <a:pPr marL="0" indent="0" algn="ctr">
              <a:buNone/>
            </a:pPr>
            <a:endParaRPr lang="en-US" sz="3600" b="1" dirty="0"/>
          </a:p>
        </p:txBody>
      </p:sp>
    </p:spTree>
    <p:extLst>
      <p:ext uri="{BB962C8B-B14F-4D97-AF65-F5344CB8AC3E}">
        <p14:creationId xmlns:p14="http://schemas.microsoft.com/office/powerpoint/2010/main" xmlns="" val="26526377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381000" y="1752600"/>
            <a:ext cx="8229600" cy="4343400"/>
          </a:xfrm>
        </p:spPr>
        <p:txBody>
          <a:bodyPr>
            <a:noAutofit/>
          </a:bodyPr>
          <a:lstStyle/>
          <a:p>
            <a:pPr lvl="0"/>
            <a:r>
              <a:rPr lang="en-US" sz="2800" b="1" dirty="0" smtClean="0"/>
              <a:t>De volver en triunfo tus batallas.</a:t>
            </a:r>
            <a:endParaRPr lang="en-US" sz="2800" b="1" dirty="0"/>
          </a:p>
          <a:p>
            <a:r>
              <a:rPr lang="en-US" sz="2800" b="1" dirty="0" smtClean="0"/>
              <a:t>Tus sufrimientos en sanidad.</a:t>
            </a:r>
            <a:endParaRPr lang="en-US" sz="2800" b="1" dirty="0"/>
          </a:p>
          <a:p>
            <a:r>
              <a:rPr lang="en-US" sz="2800" b="1" dirty="0" smtClean="0"/>
              <a:t>Tu confusión en mensaje.</a:t>
            </a:r>
            <a:endParaRPr lang="en-US" sz="2800" b="1" dirty="0"/>
          </a:p>
          <a:p>
            <a:r>
              <a:rPr lang="en-US" sz="2800" b="1" dirty="0" smtClean="0"/>
              <a:t>Tus obstáculos en oportunidades.</a:t>
            </a:r>
            <a:endParaRPr lang="en-US" sz="2800" b="1" dirty="0"/>
          </a:p>
          <a:p>
            <a:r>
              <a:rPr lang="en-US" sz="2800" b="1" dirty="0" smtClean="0"/>
              <a:t>Tu dolor en alabanza.</a:t>
            </a:r>
            <a:endParaRPr lang="en-US" sz="2800" b="1" dirty="0"/>
          </a:p>
          <a:p>
            <a:r>
              <a:rPr lang="en-US" sz="2800" b="1" dirty="0" smtClean="0"/>
              <a:t>Tus problemas en posibilidades.</a:t>
            </a:r>
            <a:endParaRPr lang="en-US" sz="2800" b="1" dirty="0"/>
          </a:p>
          <a:p>
            <a:r>
              <a:rPr lang="en-US" sz="2800" b="1" dirty="0" smtClean="0"/>
              <a:t>Tus pruebas en testimonio.</a:t>
            </a:r>
          </a:p>
          <a:p>
            <a:r>
              <a:rPr lang="en-US" sz="2800" b="1" dirty="0" smtClean="0"/>
              <a:t>Tus dificultades en triunfos.</a:t>
            </a:r>
          </a:p>
          <a:p>
            <a:r>
              <a:rPr lang="en-US" sz="2800" b="1" dirty="0" smtClean="0"/>
              <a:t>Y tus heridas en bienestar.</a:t>
            </a:r>
            <a:br>
              <a:rPr lang="en-US" sz="2800" b="1" dirty="0" smtClean="0"/>
            </a:br>
            <a:endParaRPr lang="en-US" sz="2800" b="1" dirty="0"/>
          </a:p>
          <a:p>
            <a:pPr marL="0" indent="0">
              <a:buNone/>
            </a:pPr>
            <a:r>
              <a:rPr lang="en-US" sz="2800" b="1" dirty="0"/>
              <a:t> </a:t>
            </a:r>
          </a:p>
          <a:p>
            <a:endParaRPr lang="en-US" sz="2800" b="1" dirty="0"/>
          </a:p>
        </p:txBody>
      </p:sp>
      <p:sp>
        <p:nvSpPr>
          <p:cNvPr id="6" name="Title 1"/>
          <p:cNvSpPr>
            <a:spLocks noGrp="1"/>
          </p:cNvSpPr>
          <p:nvPr>
            <p:ph type="title"/>
          </p:nvPr>
        </p:nvSpPr>
        <p:spPr>
          <a:xfrm>
            <a:off x="304800" y="533400"/>
            <a:ext cx="8229600" cy="1143000"/>
          </a:xfrm>
        </p:spPr>
        <p:txBody>
          <a:bodyPr>
            <a:noAutofit/>
          </a:bodyPr>
          <a:lstStyle/>
          <a:p>
            <a:pPr algn="just"/>
            <a:r>
              <a:rPr lang="en-US" sz="4000" b="1" dirty="0" smtClean="0">
                <a:solidFill>
                  <a:srgbClr val="CC0066"/>
                </a:solidFill>
                <a:effectLst>
                  <a:outerShdw blurRad="38100" dist="38100" dir="2700000" algn="tl">
                    <a:srgbClr val="000000">
                      <a:alpha val="43137"/>
                    </a:srgbClr>
                  </a:outerShdw>
                </a:effectLst>
              </a:rPr>
              <a:t>JESÚS </a:t>
            </a:r>
            <a:r>
              <a:rPr lang="en-US" sz="4000" b="1" i="1" dirty="0" smtClean="0">
                <a:solidFill>
                  <a:srgbClr val="CC0066"/>
                </a:solidFill>
                <a:effectLst>
                  <a:outerShdw blurRad="38100" dist="38100" dir="2700000" algn="tl">
                    <a:srgbClr val="000000">
                      <a:alpha val="43137"/>
                    </a:srgbClr>
                  </a:outerShdw>
                </a:effectLst>
                <a:latin typeface="Book Antiqua" pitchFamily="18" charset="0"/>
              </a:rPr>
              <a:t>es Capaz </a:t>
            </a:r>
            <a:endParaRPr lang="en-US" sz="4000" b="1" i="1" dirty="0">
              <a:solidFill>
                <a:srgbClr val="CC0066"/>
              </a:solidFill>
              <a:effectLst>
                <a:outerShdw blurRad="38100" dist="38100" dir="2700000" algn="tl">
                  <a:srgbClr val="000000">
                    <a:alpha val="43137"/>
                  </a:srgbClr>
                </a:outerShdw>
              </a:effectLst>
              <a:latin typeface="Book Antiqua" pitchFamily="18" charset="0"/>
            </a:endParaRPr>
          </a:p>
        </p:txBody>
      </p:sp>
    </p:spTree>
    <p:extLst>
      <p:ext uri="{BB962C8B-B14F-4D97-AF65-F5344CB8AC3E}">
        <p14:creationId xmlns:p14="http://schemas.microsoft.com/office/powerpoint/2010/main" xmlns="" val="33032974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914400" y="990600"/>
            <a:ext cx="7848600" cy="4648200"/>
          </a:xfrm>
        </p:spPr>
        <p:txBody>
          <a:bodyPr>
            <a:noAutofit/>
          </a:bodyPr>
          <a:lstStyle/>
          <a:p>
            <a:pPr marL="0" lvl="0" indent="0" algn="ctr">
              <a:buNone/>
            </a:pPr>
            <a:r>
              <a:rPr lang="en-US" sz="5400" b="1" dirty="0" smtClean="0"/>
              <a:t>Ábrele los brazos al Sanador de corazones y Restaurador de mentes a nuestro Señor y Salvador Jesucristo.</a:t>
            </a:r>
            <a:endParaRPr lang="en-US" sz="5400" b="1" dirty="0"/>
          </a:p>
        </p:txBody>
      </p:sp>
    </p:spTree>
    <p:extLst>
      <p:ext uri="{BB962C8B-B14F-4D97-AF65-F5344CB8AC3E}">
        <p14:creationId xmlns:p14="http://schemas.microsoft.com/office/powerpoint/2010/main" xmlns="" val="13159626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381000" y="1981200"/>
            <a:ext cx="8610600" cy="3886200"/>
          </a:xfrm>
        </p:spPr>
        <p:txBody>
          <a:bodyPr>
            <a:noAutofit/>
          </a:bodyPr>
          <a:lstStyle/>
          <a:p>
            <a:pPr marL="0" indent="0" algn="just">
              <a:buNone/>
            </a:pPr>
            <a:r>
              <a:rPr lang="es-ES" b="1" dirty="0" smtClean="0"/>
              <a:t>“Debiera escribirse en la conciencia, como con instrumento de hierro en la roca, que quien desprecie la misericordia, la compasión y la justicia, que descuide al pobre, que ignore las necesidades de la humanidad sufriente, que no sea bondadoso y cortés, se conduce de tal manera que Dios no puede operar en él en el desarrollo de su carácter… </a:t>
            </a:r>
            <a:endParaRPr lang="en-US" b="1" dirty="0" smtClean="0"/>
          </a:p>
          <a:p>
            <a:pPr marL="0" indent="0" algn="ctr">
              <a:buNone/>
            </a:pPr>
            <a:r>
              <a:rPr lang="en-US" b="1" dirty="0" smtClean="0">
                <a:effectLst>
                  <a:outerShdw blurRad="38100" dist="38100" dir="2700000" algn="tl">
                    <a:srgbClr val="000000">
                      <a:alpha val="43137"/>
                    </a:srgbClr>
                  </a:outerShdw>
                </a:effectLst>
              </a:rPr>
              <a:t> </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394674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438" y="0"/>
            <a:ext cx="9296638"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457200" y="2179637"/>
            <a:ext cx="8229600" cy="4525963"/>
          </a:xfrm>
        </p:spPr>
        <p:txBody>
          <a:bodyPr>
            <a:normAutofit/>
          </a:bodyPr>
          <a:lstStyle/>
          <a:p>
            <a:pPr algn="just">
              <a:buNone/>
            </a:pPr>
            <a:r>
              <a:rPr lang="es-ES" dirty="0" smtClean="0">
                <a:latin typeface="Arial" pitchFamily="34" charset="0"/>
                <a:cs typeface="Arial" pitchFamily="34" charset="0"/>
              </a:rPr>
              <a:t>   …</a:t>
            </a:r>
            <a:r>
              <a:rPr lang="es-ES" b="1" dirty="0" smtClean="0">
                <a:latin typeface="Arial" pitchFamily="34" charset="0"/>
                <a:cs typeface="Arial" pitchFamily="34" charset="0"/>
              </a:rPr>
              <a:t>La cultura de la mente y del corazón se logra más fácilmente cuando sentimos tan tierna simpatía hacia los demás, que los hacemos depositarios de nuestros beneficios y privilegios para aliviar sus necesidades”  - Carta No. 4, 1895</a:t>
            </a:r>
            <a:endParaRPr lang="en-US" b="1" dirty="0" smtClean="0">
              <a:latin typeface="Arial" pitchFamily="34" charset="0"/>
              <a:cs typeface="Arial" pitchFamily="34" charset="0"/>
            </a:endParaRPr>
          </a:p>
          <a:p>
            <a:pPr>
              <a:buNone/>
            </a:pPr>
            <a:endParaRPr lang="en-US" dirty="0"/>
          </a:p>
        </p:txBody>
      </p:sp>
    </p:spTree>
    <p:extLst>
      <p:ext uri="{BB962C8B-B14F-4D97-AF65-F5344CB8AC3E}">
        <p14:creationId xmlns:p14="http://schemas.microsoft.com/office/powerpoint/2010/main" xmlns="" val="2550905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609600" y="533400"/>
            <a:ext cx="8229600" cy="1143000"/>
          </a:xfrm>
        </p:spPr>
        <p:txBody>
          <a:bodyPr>
            <a:noAutofit/>
          </a:bodyPr>
          <a:lstStyle/>
          <a:p>
            <a:pPr lvl="0"/>
            <a:r>
              <a:rPr lang="en-US" b="1" dirty="0" smtClean="0">
                <a:solidFill>
                  <a:schemeClr val="bg1"/>
                </a:solidFill>
                <a:effectLst>
                  <a:outerShdw blurRad="38100" dist="38100" dir="2700000" algn="tl">
                    <a:srgbClr val="000000">
                      <a:alpha val="43137"/>
                    </a:srgbClr>
                  </a:outerShdw>
                </a:effectLst>
              </a:rPr>
              <a:t/>
            </a:r>
            <a:br>
              <a:rPr lang="en-US" b="1" dirty="0" smtClean="0">
                <a:solidFill>
                  <a:schemeClr val="bg1"/>
                </a:solidFill>
                <a:effectLst>
                  <a:outerShdw blurRad="38100" dist="38100" dir="2700000" algn="tl">
                    <a:srgbClr val="000000">
                      <a:alpha val="43137"/>
                    </a:srgbClr>
                  </a:outerShdw>
                </a:effectLst>
              </a:rPr>
            </a:br>
            <a:r>
              <a:rPr lang="en-US" b="1" dirty="0" smtClean="0">
                <a:solidFill>
                  <a:schemeClr val="bg1"/>
                </a:solidFill>
                <a:effectLst>
                  <a:outerShdw blurRad="38100" dist="38100" dir="2700000" algn="tl">
                    <a:srgbClr val="000000">
                      <a:alpha val="43137"/>
                    </a:srgbClr>
                  </a:outerShdw>
                </a:effectLst>
              </a:rPr>
              <a:t>Definición de </a:t>
            </a:r>
            <a:r>
              <a:rPr lang="en-US" b="1" i="1" dirty="0" smtClean="0">
                <a:solidFill>
                  <a:srgbClr val="CC0066"/>
                </a:solidFill>
                <a:effectLst>
                  <a:outerShdw blurRad="38100" dist="38100" dir="2700000" algn="tl">
                    <a:srgbClr val="000000">
                      <a:alpha val="43137"/>
                    </a:srgbClr>
                  </a:outerShdw>
                </a:effectLst>
              </a:rPr>
              <a:t>Compasión</a:t>
            </a:r>
            <a:r>
              <a:rPr lang="en-US" b="1" i="1" dirty="0">
                <a:solidFill>
                  <a:srgbClr val="CC0066"/>
                </a:solidFill>
                <a:effectLst>
                  <a:outerShdw blurRad="38100" dist="38100" dir="2700000" algn="tl">
                    <a:srgbClr val="000000">
                      <a:alpha val="43137"/>
                    </a:srgbClr>
                  </a:outerShdw>
                </a:effectLst>
              </a:rPr>
              <a:t/>
            </a:r>
            <a:br>
              <a:rPr lang="en-US" b="1" i="1" dirty="0">
                <a:solidFill>
                  <a:srgbClr val="CC0066"/>
                </a:solidFill>
                <a:effectLst>
                  <a:outerShdw blurRad="38100" dist="38100" dir="2700000" algn="tl">
                    <a:srgbClr val="000000">
                      <a:alpha val="43137"/>
                    </a:srgbClr>
                  </a:outerShdw>
                </a:effectLst>
              </a:rPr>
            </a:br>
            <a:endParaRPr lang="en-US" b="1" i="1" dirty="0">
              <a:solidFill>
                <a:srgbClr val="CC0066"/>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2027237"/>
            <a:ext cx="8229600" cy="3230563"/>
          </a:xfrm>
        </p:spPr>
        <p:txBody>
          <a:bodyPr>
            <a:normAutofit/>
          </a:bodyPr>
          <a:lstStyle/>
          <a:p>
            <a:pPr marL="0" indent="0" algn="ctr">
              <a:buNone/>
            </a:pPr>
            <a:r>
              <a:rPr lang="en-US" sz="4400" b="1" dirty="0" smtClean="0"/>
              <a:t>“Profundo reconocimiento del sufrimiento de otro, juntamente con el deseo de aliviarlo.”</a:t>
            </a:r>
            <a:endParaRPr lang="en-US" sz="4400" b="1" dirty="0"/>
          </a:p>
          <a:p>
            <a:pPr marL="0" indent="0" algn="ctr">
              <a:buNone/>
            </a:pPr>
            <a:endParaRPr lang="en-US" sz="4400" b="1" dirty="0"/>
          </a:p>
        </p:txBody>
      </p:sp>
    </p:spTree>
    <p:extLst>
      <p:ext uri="{BB962C8B-B14F-4D97-AF65-F5344CB8AC3E}">
        <p14:creationId xmlns:p14="http://schemas.microsoft.com/office/powerpoint/2010/main" xmlns="" val="167302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228600" y="1066800"/>
            <a:ext cx="8839200" cy="5211763"/>
          </a:xfrm>
        </p:spPr>
        <p:txBody>
          <a:bodyPr>
            <a:normAutofit/>
          </a:bodyPr>
          <a:lstStyle/>
          <a:p>
            <a:pPr marL="0" indent="0" algn="ctr">
              <a:buNone/>
            </a:pPr>
            <a:r>
              <a:rPr lang="en-US" b="1" dirty="0" smtClean="0"/>
              <a:t>“!Que  benevolencia, que compasión con tierna simpatía ha manifestado Jesús hacia la sufriente humanidad!  El corazón que late al unísono con su gran corazón de amor infinito, simpatizará con cada alma necesitada y hará manifiesto que tiene la mente de Cristo… </a:t>
            </a:r>
            <a:endParaRPr lang="en-US" b="1" dirty="0"/>
          </a:p>
        </p:txBody>
      </p:sp>
    </p:spTree>
    <p:extLst>
      <p:ext uri="{BB962C8B-B14F-4D97-AF65-F5344CB8AC3E}">
        <p14:creationId xmlns:p14="http://schemas.microsoft.com/office/powerpoint/2010/main" xmlns="" val="45710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685800" y="990600"/>
            <a:ext cx="8229600" cy="4525963"/>
          </a:xfrm>
        </p:spPr>
        <p:txBody>
          <a:bodyPr>
            <a:normAutofit/>
          </a:bodyPr>
          <a:lstStyle/>
          <a:p>
            <a:pPr marL="0" indent="0" algn="ctr">
              <a:buNone/>
            </a:pPr>
            <a:r>
              <a:rPr lang="en-US" b="1" dirty="0" smtClean="0"/>
              <a:t>…Cada alma sufriente requiere de la simpatía de otros; y los que están imbuidos del amor de Cristo y llenos de su piedad, de su ternura y compasión, responderán a cada apelación a su simpatía…”</a:t>
            </a:r>
          </a:p>
          <a:p>
            <a:pPr marL="0" indent="0" algn="ctr">
              <a:buNone/>
            </a:pPr>
            <a:r>
              <a:rPr lang="en-US" b="1" dirty="0" smtClean="0"/>
              <a:t>Review and Herald, Oct. 16, 1894</a:t>
            </a:r>
          </a:p>
          <a:p>
            <a:endParaRPr lang="en-US" dirty="0"/>
          </a:p>
        </p:txBody>
      </p:sp>
    </p:spTree>
    <p:extLst>
      <p:ext uri="{BB962C8B-B14F-4D97-AF65-F5344CB8AC3E}">
        <p14:creationId xmlns:p14="http://schemas.microsoft.com/office/powerpoint/2010/main" xmlns="" val="984952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132106"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p:txBody>
          <a:bodyPr>
            <a:normAutofit/>
          </a:bodyPr>
          <a:lstStyle/>
          <a:p>
            <a:pPr marL="0" indent="0" algn="ctr">
              <a:buNone/>
            </a:pPr>
            <a:r>
              <a:rPr lang="en-US" sz="4000" b="1" dirty="0" smtClean="0"/>
              <a:t>Pero cuando Jesús vió a las multitudes, </a:t>
            </a:r>
            <a:endParaRPr lang="en-US" sz="4000" b="1" dirty="0"/>
          </a:p>
          <a:p>
            <a:pPr marL="0" indent="0" algn="ctr">
              <a:buNone/>
            </a:pPr>
            <a:r>
              <a:rPr lang="en-US" sz="4000" b="1" dirty="0" smtClean="0"/>
              <a:t>El estaba  </a:t>
            </a:r>
            <a:r>
              <a:rPr lang="en-US" sz="4000" b="1" i="1" dirty="0" smtClean="0">
                <a:solidFill>
                  <a:srgbClr val="CC0066"/>
                </a:solidFill>
              </a:rPr>
              <a:t>movido con  </a:t>
            </a:r>
            <a:endParaRPr lang="en-US" sz="4000" b="1" dirty="0">
              <a:solidFill>
                <a:srgbClr val="CC0066"/>
              </a:solidFill>
            </a:endParaRPr>
          </a:p>
          <a:p>
            <a:pPr marL="0" indent="0" algn="ctr">
              <a:buNone/>
            </a:pPr>
            <a:r>
              <a:rPr lang="en-US" sz="4000" b="1" i="1" dirty="0" smtClean="0">
                <a:solidFill>
                  <a:srgbClr val="CC0066"/>
                </a:solidFill>
              </a:rPr>
              <a:t>compasión</a:t>
            </a:r>
            <a:r>
              <a:rPr lang="en-US" sz="4000" b="1" dirty="0" smtClean="0">
                <a:solidFill>
                  <a:srgbClr val="CC0066"/>
                </a:solidFill>
              </a:rPr>
              <a:t> </a:t>
            </a:r>
            <a:r>
              <a:rPr lang="en-US" sz="4000" b="1" dirty="0" smtClean="0"/>
              <a:t>por ellos.</a:t>
            </a:r>
            <a:endParaRPr lang="en-US" sz="4000" b="1" dirty="0"/>
          </a:p>
          <a:p>
            <a:pPr marL="0" lvl="0" indent="0" algn="ctr">
              <a:buNone/>
            </a:pPr>
            <a:r>
              <a:rPr lang="en-US" sz="4000" b="1" i="1" dirty="0" smtClean="0"/>
              <a:t>(Mateo 9:36)</a:t>
            </a:r>
            <a:r>
              <a:rPr lang="en-US" sz="4000" b="1" dirty="0" smtClean="0"/>
              <a:t> </a:t>
            </a:r>
          </a:p>
          <a:p>
            <a:pPr marL="0" indent="0" algn="ctr">
              <a:buNone/>
            </a:pPr>
            <a:endParaRPr lang="en-US" sz="4000" b="1" dirty="0"/>
          </a:p>
        </p:txBody>
      </p:sp>
    </p:spTree>
    <p:extLst>
      <p:ext uri="{BB962C8B-B14F-4D97-AF65-F5344CB8AC3E}">
        <p14:creationId xmlns:p14="http://schemas.microsoft.com/office/powerpoint/2010/main" xmlns="" val="3394186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 y="0"/>
            <a:ext cx="9237750"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Content Placeholder 2"/>
          <p:cNvSpPr>
            <a:spLocks noGrp="1"/>
          </p:cNvSpPr>
          <p:nvPr>
            <p:ph idx="1"/>
          </p:nvPr>
        </p:nvSpPr>
        <p:spPr>
          <a:xfrm>
            <a:off x="1066800" y="990600"/>
            <a:ext cx="7010400" cy="4525963"/>
          </a:xfrm>
        </p:spPr>
        <p:txBody>
          <a:bodyPr>
            <a:normAutofit/>
          </a:bodyPr>
          <a:lstStyle/>
          <a:p>
            <a:pPr marL="0" indent="0" algn="ctr">
              <a:buNone/>
            </a:pPr>
            <a:r>
              <a:rPr lang="en-US" sz="3600" b="1" dirty="0" smtClean="0">
                <a:latin typeface="Arial" pitchFamily="34" charset="0"/>
                <a:cs typeface="Arial" pitchFamily="34" charset="0"/>
              </a:rPr>
              <a:t>“Al salir, Jesús vio una gran multitud.  Sintió compasión de ellos, y sanó a los que estaban enfermos”.</a:t>
            </a:r>
            <a:endParaRPr lang="en-US" sz="3600" b="1" dirty="0">
              <a:latin typeface="Arial" pitchFamily="34" charset="0"/>
              <a:cs typeface="Arial" pitchFamily="34" charset="0"/>
            </a:endParaRPr>
          </a:p>
          <a:p>
            <a:pPr marL="0" lvl="0" indent="0" algn="ctr">
              <a:buNone/>
            </a:pPr>
            <a:r>
              <a:rPr lang="en-US" sz="3600" i="1" dirty="0" smtClean="0">
                <a:latin typeface="Arial" pitchFamily="34" charset="0"/>
                <a:cs typeface="Arial" pitchFamily="34" charset="0"/>
              </a:rPr>
              <a:t>(Mateo 14:14)</a:t>
            </a:r>
            <a:endParaRPr lang="en-US" sz="3600" dirty="0" smtClean="0">
              <a:latin typeface="Arial" pitchFamily="34" charset="0"/>
              <a:cs typeface="Arial" pitchFamily="34" charset="0"/>
            </a:endParaRPr>
          </a:p>
          <a:p>
            <a:pPr marL="0" indent="0" algn="ctr">
              <a:buNone/>
            </a:pPr>
            <a:endParaRPr lang="en-US" sz="3600" dirty="0"/>
          </a:p>
        </p:txBody>
      </p:sp>
    </p:spTree>
    <p:extLst>
      <p:ext uri="{BB962C8B-B14F-4D97-AF65-F5344CB8AC3E}">
        <p14:creationId xmlns:p14="http://schemas.microsoft.com/office/powerpoint/2010/main" xmlns="" val="15618365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1562</TotalTime>
  <Words>997</Words>
  <Application>Microsoft Office PowerPoint</Application>
  <PresentationFormat>On-screen Show (4:3)</PresentationFormat>
  <Paragraphs>85</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MOVED WITH COMPASSION</vt:lpstr>
      <vt:lpstr>Slide 2</vt:lpstr>
      <vt:lpstr>Slide 3</vt:lpstr>
      <vt:lpstr>Slide 4</vt:lpstr>
      <vt:lpstr> Definición de Compasión </vt:lpstr>
      <vt:lpstr>Slide 6</vt:lpstr>
      <vt:lpstr>Slide 7</vt:lpstr>
      <vt:lpstr>Slide 8</vt:lpstr>
      <vt:lpstr>Slide 9</vt:lpstr>
      <vt:lpstr> Qué es compasión?  </vt:lpstr>
      <vt:lpstr> 1. La mente compasiva está alerta a las necesidades de los demás.  </vt:lpstr>
      <vt:lpstr>Slide 12</vt:lpstr>
      <vt:lpstr>Slide 13</vt:lpstr>
      <vt:lpstr>Slide 14</vt:lpstr>
      <vt:lpstr> Una mente compasiva esta alerta a las necesidades de otros  </vt:lpstr>
      <vt:lpstr>Una mente compasiva esta alerta a las necesidades de otros</vt:lpstr>
      <vt:lpstr>2.  La mente compasiva busca   salvaguardar el bienestar de otros.</vt:lpstr>
      <vt:lpstr>Slide 18</vt:lpstr>
      <vt:lpstr>3. La mente compasiva actúa.</vt:lpstr>
      <vt:lpstr> Compasión en Acción </vt:lpstr>
      <vt:lpstr>4. La mente compasiva es  una mente saludable.</vt:lpstr>
      <vt:lpstr>Slide 22</vt:lpstr>
      <vt:lpstr>Slide 23</vt:lpstr>
      <vt:lpstr>Slide 24</vt:lpstr>
      <vt:lpstr>Slide 25</vt:lpstr>
      <vt:lpstr>JESÚS es Capaz </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Raquel Arrais</dc:creator>
  <cp:lastModifiedBy>Meriviana Ferreyra</cp:lastModifiedBy>
  <cp:revision>126</cp:revision>
  <dcterms:created xsi:type="dcterms:W3CDTF">2012-04-24T12:37:27Z</dcterms:created>
  <dcterms:modified xsi:type="dcterms:W3CDTF">2012-06-12T15:41:36Z</dcterms:modified>
</cp:coreProperties>
</file>