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A452A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7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7F59-4960-0B42-9B78-4191D889CF4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30F5-B6B6-C143-B37D-A28A5FBD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rizon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1" y="0"/>
            <a:ext cx="915913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432" y="3095625"/>
            <a:ext cx="5790967" cy="1677711"/>
          </a:xfrm>
        </p:spPr>
        <p:txBody>
          <a:bodyPr>
            <a:normAutofit fontScale="90000"/>
          </a:bodyPr>
          <a:lstStyle/>
          <a:p>
            <a:r>
              <a:rPr lang="es-ES_tradnl" sz="5300" b="1" dirty="0" smtClean="0">
                <a:solidFill>
                  <a:schemeClr val="bg1"/>
                </a:solidFill>
                <a:latin typeface="Trajan Pro"/>
                <a:cs typeface="Trajan Pro"/>
              </a:rPr>
              <a:t>edificante</a:t>
            </a:r>
            <a:br>
              <a:rPr lang="es-ES_tradnl" sz="5300" b="1" dirty="0" smtClean="0">
                <a:solidFill>
                  <a:schemeClr val="bg1"/>
                </a:solidFill>
                <a:latin typeface="Trajan Pro"/>
                <a:cs typeface="Trajan Pro"/>
              </a:rPr>
            </a:br>
            <a:r>
              <a:rPr lang="es-ES_tradnl" sz="5300" b="1" dirty="0" smtClean="0">
                <a:solidFill>
                  <a:schemeClr val="bg1"/>
                </a:solidFill>
                <a:latin typeface="Trajan Pro"/>
                <a:cs typeface="Trajan Pro"/>
              </a:rPr>
              <a:t> </a:t>
            </a:r>
            <a:r>
              <a:rPr lang="es-ES_tradnl" sz="5300" b="1" dirty="0" smtClean="0">
                <a:solidFill>
                  <a:srgbClr val="FFFF00"/>
                </a:solidFill>
                <a:latin typeface="Trajan Pro"/>
                <a:cs typeface="Trajan Pro"/>
              </a:rPr>
              <a:t>Fe </a:t>
            </a:r>
            <a:r>
              <a:rPr lang="es-ES_tradnl" sz="4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 través de la</a:t>
            </a:r>
            <a:r>
              <a:rPr lang="es-ES_tradnl" sz="40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_tradnl" sz="5300" b="1" dirty="0" smtClean="0">
                <a:solidFill>
                  <a:schemeClr val="bg1"/>
                </a:solidFill>
                <a:latin typeface="Trajan Pro"/>
                <a:cs typeface="Trajan Pro"/>
              </a:rPr>
              <a:t>ORACIÓN</a:t>
            </a:r>
            <a:endParaRPr lang="es-ES_tradnl" sz="9600" b="1" dirty="0">
              <a:solidFill>
                <a:schemeClr val="bg1"/>
              </a:solidFill>
              <a:latin typeface="Edwardian Script ITC"/>
              <a:cs typeface="Edwardian Script ITC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01513" y="5572424"/>
            <a:ext cx="2916183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i="1" dirty="0" err="1" smtClean="0">
                <a:solidFill>
                  <a:schemeClr val="bg1"/>
                </a:solidFill>
              </a:rPr>
              <a:t>Escrito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por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chemeClr val="bg1"/>
                </a:solidFill>
              </a:rPr>
              <a:t>Premila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Masih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chemeClr val="bg1"/>
                </a:solidFill>
              </a:rPr>
              <a:t>División</a:t>
            </a:r>
            <a:r>
              <a:rPr lang="en-US" sz="1600" b="1" i="1" dirty="0" smtClean="0">
                <a:solidFill>
                  <a:schemeClr val="bg1"/>
                </a:solidFill>
              </a:rPr>
              <a:t> Sur de Asia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i="1" dirty="0" err="1" smtClean="0">
                <a:solidFill>
                  <a:schemeClr val="bg1"/>
                </a:solidFill>
              </a:rPr>
              <a:t>Directora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</a:rPr>
              <a:t>Ministerio</a:t>
            </a:r>
            <a:r>
              <a:rPr lang="en-US" sz="1600" b="1" i="1" dirty="0" smtClean="0">
                <a:solidFill>
                  <a:schemeClr val="bg1"/>
                </a:solidFill>
              </a:rPr>
              <a:t> de la </a:t>
            </a:r>
            <a:r>
              <a:rPr lang="en-US" sz="1600" b="1" i="1" dirty="0" err="1" smtClean="0">
                <a:solidFill>
                  <a:schemeClr val="bg1"/>
                </a:solidFill>
              </a:rPr>
              <a:t>Mujer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703" y="1136134"/>
            <a:ext cx="53867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b="1" dirty="0" smtClean="0">
                <a:solidFill>
                  <a:srgbClr val="FFFFFF"/>
                </a:solidFill>
                <a:latin typeface="Trajan Pro"/>
                <a:cs typeface="Trajan Pro"/>
              </a:rPr>
              <a:t>DÍA INTERNACIONAL DE ORACIÓN DE LA MUJER</a:t>
            </a:r>
            <a:endParaRPr lang="en-US" sz="1500" b="1" dirty="0">
              <a:solidFill>
                <a:srgbClr val="FFFFFF"/>
              </a:solidFill>
              <a:latin typeface="Trajan Pro"/>
              <a:cs typeface="Trajan Pro"/>
            </a:endParaRPr>
          </a:p>
        </p:txBody>
      </p:sp>
      <p:pic>
        <p:nvPicPr>
          <p:cNvPr id="10" name="Picture 6" descr="WMLOGO-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72200"/>
            <a:ext cx="762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6497" y="5572424"/>
            <a:ext cx="1809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Asociación General</a:t>
            </a:r>
            <a:endParaRPr lang="en-US" sz="1400" dirty="0" smtClean="0"/>
          </a:p>
          <a:p>
            <a:r>
              <a:rPr lang="en-US" sz="1400" dirty="0" err="1" smtClean="0"/>
              <a:t>Ministerio</a:t>
            </a:r>
            <a:r>
              <a:rPr lang="en-US" sz="1400" dirty="0" smtClean="0"/>
              <a:t> de la </a:t>
            </a:r>
            <a:r>
              <a:rPr lang="en-US" sz="1400" dirty="0" err="1" smtClean="0"/>
              <a:t>Mujer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60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1"/>
            <a:ext cx="8229600" cy="276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“’ </a:t>
            </a:r>
            <a:r>
              <a:rPr lang="es-ES" sz="4000" dirty="0"/>
              <a:t>Si de Dios sabemos recibir lo bueno, ¿no sabremos también recibir lo malo?</a:t>
            </a:r>
            <a:r>
              <a:rPr lang="en-US" sz="4000" dirty="0" smtClean="0"/>
              <a:t>’</a:t>
            </a:r>
            <a:r>
              <a:rPr lang="en-US" sz="4000" dirty="0"/>
              <a:t> 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dirty="0" smtClean="0"/>
              <a:t>Job 2:10(NVI)</a:t>
            </a:r>
            <a:endParaRPr lang="en-US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9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5" y="0"/>
            <a:ext cx="950712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82801"/>
            <a:ext cx="8229600" cy="378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600" dirty="0" smtClean="0"/>
              <a:t>“Los mismos sufrimientos que prueban más severamente nuestra fe, y que nos hacen pensar que Dios nos ha olvidado, sirven para llevarnos más cerca de Cristo, para que echemos todas nuestras cargas a sus pies y para que sintamos la paz que nos ha de dar en cambio.” </a:t>
            </a:r>
          </a:p>
          <a:p>
            <a:pPr marL="0" indent="0" algn="ctr">
              <a:buNone/>
            </a:pPr>
            <a:r>
              <a:rPr lang="es-ES_tradnl" i="1" dirty="0" smtClean="0"/>
              <a:t>Patriarcas y Profetas,</a:t>
            </a:r>
            <a:r>
              <a:rPr lang="es-ES_tradnl" dirty="0" smtClean="0"/>
              <a:t> p. 122</a:t>
            </a:r>
          </a:p>
          <a:p>
            <a:pPr marL="0" indent="0" algn="ctr">
              <a:buNone/>
            </a:pPr>
            <a:r>
              <a:rPr lang="es-ES_tradnl" sz="3600" dirty="0" smtClean="0"/>
              <a:t> </a:t>
            </a:r>
          </a:p>
          <a:p>
            <a:pPr algn="ctr"/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7127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“</a:t>
            </a:r>
            <a:r>
              <a:rPr lang="es-ES" dirty="0"/>
              <a:t>Debemos ser partícipes con Cristo en sus sufrimientos, si queremos sentarnos en triunfo con Él en Su trono. Mientras que </a:t>
            </a:r>
            <a:r>
              <a:rPr lang="es-ES" dirty="0" smtClean="0"/>
              <a:t>elegimos </a:t>
            </a:r>
            <a:r>
              <a:rPr lang="es-ES" dirty="0"/>
              <a:t>el camino fácil de la complacencia propia, y </a:t>
            </a:r>
            <a:r>
              <a:rPr lang="es-ES" dirty="0" smtClean="0"/>
              <a:t>tenemos </a:t>
            </a:r>
            <a:r>
              <a:rPr lang="es-ES" dirty="0"/>
              <a:t>miedo a la abnegación, </a:t>
            </a:r>
            <a:r>
              <a:rPr lang="es-ES" dirty="0" smtClean="0"/>
              <a:t>nuestra fe </a:t>
            </a:r>
            <a:r>
              <a:rPr lang="es-ES" dirty="0"/>
              <a:t>nunca se convertirá </a:t>
            </a:r>
            <a:r>
              <a:rPr lang="es-ES" dirty="0" smtClean="0"/>
              <a:t>firme</a:t>
            </a:r>
            <a:r>
              <a:rPr lang="es-ES" dirty="0"/>
              <a:t>, y no podemos conocer la paz de Jesús, ni el gozo que viene por la victoria consciente</a:t>
            </a:r>
            <a:r>
              <a:rPr lang="en-US" dirty="0" smtClean="0"/>
              <a:t>.” </a:t>
            </a:r>
            <a:r>
              <a:rPr lang="en-US" sz="2400" dirty="0" smtClean="0"/>
              <a:t>(</a:t>
            </a:r>
            <a:r>
              <a:rPr lang="en-US" sz="2400" dirty="0" err="1" smtClean="0"/>
              <a:t>traducido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r>
              <a:rPr lang="en-US" sz="2400" i="1" dirty="0" smtClean="0"/>
              <a:t>Christian </a:t>
            </a:r>
            <a:r>
              <a:rPr lang="en-US" sz="2400" i="1" dirty="0"/>
              <a:t>Experience and Teachings of Ellen G. White</a:t>
            </a:r>
            <a:r>
              <a:rPr lang="en-US" sz="2400" dirty="0"/>
              <a:t>, 184.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309096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7188200" cy="322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dirty="0"/>
              <a:t>La fe en Jesús, tal sumisión a los pies de Jesús, </a:t>
            </a:r>
            <a:r>
              <a:rPr lang="es-ES" sz="3600" dirty="0" smtClean="0"/>
              <a:t>nos trae nada más </a:t>
            </a:r>
            <a:r>
              <a:rPr lang="es-ES" sz="3600" dirty="0"/>
              <a:t>que la curación, </a:t>
            </a:r>
            <a:r>
              <a:rPr lang="es-ES" sz="3600" dirty="0" smtClean="0"/>
              <a:t>trae vida</a:t>
            </a:r>
            <a:r>
              <a:rPr lang="es-ES" sz="3600" dirty="0"/>
              <a:t>, </a:t>
            </a:r>
            <a:r>
              <a:rPr lang="es-ES" sz="3600" dirty="0" smtClean="0"/>
              <a:t>trae </a:t>
            </a:r>
            <a:r>
              <a:rPr lang="es-ES" sz="3600" dirty="0"/>
              <a:t>alegría, </a:t>
            </a:r>
            <a:r>
              <a:rPr lang="es-ES" sz="3600" dirty="0" smtClean="0"/>
              <a:t>trae luz</a:t>
            </a:r>
            <a:r>
              <a:rPr lang="es-ES" sz="3600" dirty="0"/>
              <a:t>, </a:t>
            </a:r>
            <a:r>
              <a:rPr lang="es-ES" sz="3600" dirty="0" smtClean="0"/>
              <a:t>trae </a:t>
            </a:r>
            <a:r>
              <a:rPr lang="es-ES" sz="3600" dirty="0"/>
              <a:t>plenitud porque Jesús es la Palabra </a:t>
            </a:r>
            <a:r>
              <a:rPr lang="es-ES" sz="3600" dirty="0" smtClean="0"/>
              <a:t>Viva </a:t>
            </a:r>
            <a:r>
              <a:rPr lang="es-ES" sz="3600" dirty="0"/>
              <a:t>de Dios. </a:t>
            </a:r>
            <a:endParaRPr lang="es-ES" sz="3600" dirty="0" smtClean="0"/>
          </a:p>
          <a:p>
            <a:pPr marL="0" indent="0" algn="ctr">
              <a:buNone/>
            </a:pPr>
            <a:r>
              <a:rPr lang="es-ES" sz="3600" i="1" dirty="0" smtClean="0"/>
              <a:t>Podemos </a:t>
            </a:r>
            <a:r>
              <a:rPr lang="es-ES" sz="3600" i="1" dirty="0"/>
              <a:t>confiar en su amor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386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309096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97000"/>
            <a:ext cx="734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ES" sz="4400" dirty="0">
                <a:solidFill>
                  <a:schemeClr val="accent6">
                    <a:lumMod val="50000"/>
                  </a:schemeClr>
                </a:solidFill>
              </a:rPr>
              <a:t>Así que la fe viene como resultado de oír el mensaje, y el mensaje que se oye es la palabra de Cristo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.” 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Romanos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10:17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(NVI)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3420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71600"/>
            <a:ext cx="6781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 smtClean="0">
                <a:solidFill>
                  <a:srgbClr val="000090"/>
                </a:solidFill>
              </a:rPr>
              <a:t>En Mateo 15:21-28, se cuenta la historia de una mujer de </a:t>
            </a:r>
            <a:r>
              <a:rPr lang="es-ES_tradnl" sz="4000" dirty="0" smtClean="0">
                <a:solidFill>
                  <a:srgbClr val="000090"/>
                </a:solidFill>
              </a:rPr>
              <a:t>Canaán </a:t>
            </a:r>
            <a:r>
              <a:rPr lang="es-ES_tradnl" sz="4000" dirty="0" smtClean="0">
                <a:solidFill>
                  <a:srgbClr val="000090"/>
                </a:solidFill>
              </a:rPr>
              <a:t>que se acerco a Jesús, segura de que el podría ayudarla con un problema que le pesaba sobre su corazón.</a:t>
            </a:r>
          </a:p>
          <a:p>
            <a:pPr algn="ctr"/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6908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A452A"/>
                </a:solidFill>
              </a:rPr>
              <a:t> “</a:t>
            </a:r>
            <a:r>
              <a:rPr lang="es-ES" dirty="0">
                <a:solidFill>
                  <a:srgbClr val="4A452A"/>
                </a:solidFill>
              </a:rPr>
              <a:t>En </a:t>
            </a:r>
            <a:r>
              <a:rPr lang="es-ES" dirty="0" smtClean="0">
                <a:solidFill>
                  <a:srgbClr val="4A452A"/>
                </a:solidFill>
              </a:rPr>
              <a:t>fe la </a:t>
            </a:r>
            <a:r>
              <a:rPr lang="es-ES" dirty="0">
                <a:solidFill>
                  <a:srgbClr val="4A452A"/>
                </a:solidFill>
              </a:rPr>
              <a:t>mujer de Fenicia se lanzó contra las barreras que habían sido amontonados entre </a:t>
            </a:r>
            <a:r>
              <a:rPr lang="es-ES" dirty="0" smtClean="0">
                <a:solidFill>
                  <a:srgbClr val="4A452A"/>
                </a:solidFill>
              </a:rPr>
              <a:t>los Judíos </a:t>
            </a:r>
            <a:r>
              <a:rPr lang="es-ES" dirty="0">
                <a:solidFill>
                  <a:srgbClr val="4A452A"/>
                </a:solidFill>
              </a:rPr>
              <a:t>y </a:t>
            </a:r>
            <a:r>
              <a:rPr lang="es-ES" dirty="0" smtClean="0">
                <a:solidFill>
                  <a:srgbClr val="4A452A"/>
                </a:solidFill>
              </a:rPr>
              <a:t>Gentiles. </a:t>
            </a:r>
            <a:r>
              <a:rPr lang="es-ES" dirty="0">
                <a:solidFill>
                  <a:srgbClr val="4A452A"/>
                </a:solidFill>
              </a:rPr>
              <a:t>Contra el desánimo, a pesar de las apariencias que podrían haberla llevado a la duda, ella confiaba en el amor del Salvador. Así es como Cristo desea que confiemos en </a:t>
            </a:r>
            <a:r>
              <a:rPr lang="es-ES" dirty="0" smtClean="0">
                <a:solidFill>
                  <a:srgbClr val="4A452A"/>
                </a:solidFill>
              </a:rPr>
              <a:t>Él</a:t>
            </a:r>
            <a:r>
              <a:rPr lang="en-US" dirty="0" smtClean="0">
                <a:solidFill>
                  <a:srgbClr val="4A452A"/>
                </a:solidFill>
              </a:rPr>
              <a:t>.”</a:t>
            </a:r>
            <a:r>
              <a:rPr lang="en-US" sz="2000" i="1" dirty="0" smtClean="0">
                <a:solidFill>
                  <a:srgbClr val="4A452A"/>
                </a:solidFill>
              </a:rPr>
              <a:t> (</a:t>
            </a:r>
            <a:r>
              <a:rPr lang="en-US" sz="2000" i="1" dirty="0" err="1" smtClean="0">
                <a:solidFill>
                  <a:srgbClr val="4A452A"/>
                </a:solidFill>
              </a:rPr>
              <a:t>traducido</a:t>
            </a:r>
            <a:r>
              <a:rPr lang="en-US" sz="2000" i="1" dirty="0" smtClean="0">
                <a:solidFill>
                  <a:srgbClr val="4A452A"/>
                </a:solidFill>
              </a:rPr>
              <a:t>)   </a:t>
            </a:r>
            <a:endParaRPr lang="en-US" i="1" dirty="0" smtClean="0">
              <a:solidFill>
                <a:srgbClr val="4A452A"/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Conflict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Courage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página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297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" y="0"/>
            <a:ext cx="926063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93800"/>
            <a:ext cx="695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>
                <a:solidFill>
                  <a:srgbClr val="000090"/>
                </a:solidFill>
              </a:rPr>
              <a:t>“Así </a:t>
            </a:r>
            <a:r>
              <a:rPr lang="es-ES" sz="3600" dirty="0">
                <a:solidFill>
                  <a:srgbClr val="000090"/>
                </a:solidFill>
              </a:rPr>
              <a:t>Josué salvó a la prostituta </a:t>
            </a:r>
            <a:r>
              <a:rPr lang="es-ES" sz="3600" dirty="0" err="1">
                <a:solidFill>
                  <a:srgbClr val="000090"/>
                </a:solidFill>
              </a:rPr>
              <a:t>Rajab</a:t>
            </a:r>
            <a:r>
              <a:rPr lang="es-ES" sz="3600" dirty="0">
                <a:solidFill>
                  <a:srgbClr val="000090"/>
                </a:solidFill>
              </a:rPr>
              <a:t>, a toda su familia y todas sus posesiones, por haber escondido a los mensajeros que él había enviado a Jericó. Y desde entonces, </a:t>
            </a:r>
            <a:r>
              <a:rPr lang="es-ES" sz="3600" dirty="0" err="1">
                <a:solidFill>
                  <a:srgbClr val="000090"/>
                </a:solidFill>
              </a:rPr>
              <a:t>Rajab</a:t>
            </a:r>
            <a:r>
              <a:rPr lang="es-ES" sz="3600" dirty="0">
                <a:solidFill>
                  <a:srgbClr val="000090"/>
                </a:solidFill>
              </a:rPr>
              <a:t> y su familia viven con el pueblo de Israel</a:t>
            </a:r>
            <a:r>
              <a:rPr lang="es-ES" sz="3600" dirty="0" smtClean="0">
                <a:solidFill>
                  <a:srgbClr val="00009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000090"/>
                </a:solidFill>
              </a:rPr>
              <a:t>Josué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6:</a:t>
            </a:r>
            <a:r>
              <a:rPr lang="en-US" sz="2800" dirty="0" smtClean="0">
                <a:solidFill>
                  <a:srgbClr val="000090"/>
                </a:solidFill>
              </a:rPr>
              <a:t>25 (NVI)</a:t>
            </a:r>
            <a:endParaRPr lang="en-US" sz="2800" dirty="0">
              <a:solidFill>
                <a:srgbClr val="000090"/>
              </a:solidFill>
            </a:endParaRPr>
          </a:p>
          <a:p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309096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6553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“Por </a:t>
            </a:r>
            <a:r>
              <a:rPr lang="es-ES" sz="4000" dirty="0"/>
              <a:t>la fe la prostituta </a:t>
            </a:r>
            <a:r>
              <a:rPr lang="es-ES" sz="4000" dirty="0" err="1"/>
              <a:t>Rajab</a:t>
            </a:r>
            <a:r>
              <a:rPr lang="es-ES" sz="4000" dirty="0"/>
              <a:t> no murió junto con los desobedientes</a:t>
            </a:r>
            <a:r>
              <a:rPr lang="es-ES" sz="4000" dirty="0" smtClean="0"/>
              <a:t>, pues </a:t>
            </a:r>
            <a:r>
              <a:rPr lang="es-ES" sz="4000" dirty="0"/>
              <a:t>había recibido en paz a los espías</a:t>
            </a:r>
            <a:r>
              <a:rPr lang="es-ES" sz="4000" dirty="0" smtClean="0"/>
              <a:t>.” </a:t>
            </a:r>
            <a:r>
              <a:rPr lang="en-US" sz="4000" dirty="0"/>
              <a:t> 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2800" dirty="0" err="1" smtClean="0"/>
              <a:t>Hebreos</a:t>
            </a:r>
            <a:r>
              <a:rPr lang="en-US" sz="2800" dirty="0" smtClean="0"/>
              <a:t> </a:t>
            </a:r>
            <a:r>
              <a:rPr lang="en-US" sz="2800" dirty="0"/>
              <a:t>11:</a:t>
            </a:r>
            <a:r>
              <a:rPr lang="en-US" sz="2800" dirty="0" smtClean="0"/>
              <a:t>31 (NVI)</a:t>
            </a:r>
            <a:endParaRPr lang="en-US" sz="2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75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3420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73200"/>
            <a:ext cx="66548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0090"/>
                </a:solidFill>
              </a:rPr>
              <a:t> “</a:t>
            </a:r>
            <a:r>
              <a:rPr lang="es-ES" sz="4400" dirty="0">
                <a:solidFill>
                  <a:srgbClr val="000090"/>
                </a:solidFill>
              </a:rPr>
              <a:t>Por la fe Noé, advertido sobre cosas que aún no se veían, con temor reverente construyó un arca para salvar a su familia. Por esa fe condenó al mundo y llegó a ser heredero de la justicia que viene por la </a:t>
            </a:r>
            <a:r>
              <a:rPr lang="es-ES" sz="4400" dirty="0" smtClean="0">
                <a:solidFill>
                  <a:srgbClr val="000090"/>
                </a:solidFill>
              </a:rPr>
              <a:t>fe</a:t>
            </a:r>
            <a:r>
              <a:rPr lang="en-US" sz="4400" dirty="0" smtClean="0">
                <a:solidFill>
                  <a:srgbClr val="000090"/>
                </a:solidFill>
              </a:rPr>
              <a:t>.” 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0090"/>
                </a:solidFill>
              </a:rPr>
              <a:t>Hebreos</a:t>
            </a:r>
            <a:r>
              <a:rPr lang="en-US" dirty="0" smtClean="0">
                <a:solidFill>
                  <a:srgbClr val="000090"/>
                </a:solidFill>
              </a:rPr>
              <a:t> 11:7 (NVI)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5" y="0"/>
            <a:ext cx="950712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641601"/>
            <a:ext cx="7188200" cy="210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dirty="0" smtClean="0">
                <a:solidFill>
                  <a:srgbClr val="4A452A"/>
                </a:solidFill>
              </a:rPr>
              <a:t>“¡</a:t>
            </a:r>
            <a:r>
              <a:rPr lang="es-ES" sz="4400" dirty="0">
                <a:solidFill>
                  <a:srgbClr val="4A452A"/>
                </a:solidFill>
              </a:rPr>
              <a:t>Que me mate! ¡Ya no tengo esperanza</a:t>
            </a:r>
            <a:r>
              <a:rPr lang="es-ES" sz="4400" dirty="0" smtClean="0">
                <a:solidFill>
                  <a:srgbClr val="4A452A"/>
                </a:solidFill>
              </a:rPr>
              <a:t>!</a:t>
            </a:r>
            <a:r>
              <a:rPr lang="es-ES" sz="4400" dirty="0">
                <a:solidFill>
                  <a:srgbClr val="4A452A"/>
                </a:solidFill>
              </a:rPr>
              <a:t/>
            </a:r>
            <a:br>
              <a:rPr lang="es-ES" sz="4400" dirty="0">
                <a:solidFill>
                  <a:srgbClr val="4A452A"/>
                </a:solidFill>
              </a:rPr>
            </a:br>
            <a:r>
              <a:rPr lang="es-ES" sz="4400" dirty="0">
                <a:solidFill>
                  <a:srgbClr val="4A452A"/>
                </a:solidFill>
              </a:rPr>
              <a:t>Pero en su propia cara defenderé mi conducta</a:t>
            </a:r>
            <a:r>
              <a:rPr lang="es-ES" sz="4400" dirty="0" smtClean="0">
                <a:solidFill>
                  <a:srgbClr val="4A452A"/>
                </a:solidFill>
              </a:rPr>
              <a:t>.”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Job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13: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15 (NVI)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23" y="0"/>
            <a:ext cx="95071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3001"/>
            <a:ext cx="82296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1F497D"/>
                </a:solidFill>
              </a:rPr>
              <a:t>"</a:t>
            </a:r>
            <a:r>
              <a:rPr lang="es-ES" sz="3600" dirty="0" smtClean="0">
                <a:solidFill>
                  <a:srgbClr val="1F497D"/>
                </a:solidFill>
              </a:rPr>
              <a:t>Desnudo </a:t>
            </a:r>
            <a:r>
              <a:rPr lang="es-ES" sz="3600" dirty="0">
                <a:solidFill>
                  <a:srgbClr val="1F497D"/>
                </a:solidFill>
              </a:rPr>
              <a:t>salí del vientre de mi madre,</a:t>
            </a:r>
            <a:br>
              <a:rPr lang="es-ES" sz="3600" dirty="0">
                <a:solidFill>
                  <a:srgbClr val="1F497D"/>
                </a:solidFill>
              </a:rPr>
            </a:br>
            <a:r>
              <a:rPr lang="es-ES" sz="3600" dirty="0">
                <a:solidFill>
                  <a:srgbClr val="1F497D"/>
                </a:solidFill>
              </a:rPr>
              <a:t>y desnudo he de partir</a:t>
            </a:r>
            <a:r>
              <a:rPr lang="es-ES" sz="3600" dirty="0" smtClean="0">
                <a:solidFill>
                  <a:srgbClr val="1F497D"/>
                </a:solidFill>
              </a:rPr>
              <a:t>.</a:t>
            </a:r>
            <a:r>
              <a:rPr lang="es-ES" sz="3600" dirty="0">
                <a:solidFill>
                  <a:srgbClr val="1F497D"/>
                </a:solidFill>
              </a:rPr>
              <a:t/>
            </a:r>
            <a:br>
              <a:rPr lang="es-ES" sz="3600" dirty="0">
                <a:solidFill>
                  <a:srgbClr val="1F497D"/>
                </a:solidFill>
              </a:rPr>
            </a:br>
            <a:r>
              <a:rPr lang="es-ES" sz="3600" dirty="0">
                <a:solidFill>
                  <a:srgbClr val="1F497D"/>
                </a:solidFill>
              </a:rPr>
              <a:t>El </a:t>
            </a:r>
            <a:r>
              <a:rPr lang="es-ES" sz="3600" cap="small" dirty="0">
                <a:solidFill>
                  <a:srgbClr val="1F497D"/>
                </a:solidFill>
              </a:rPr>
              <a:t>Señor</a:t>
            </a:r>
            <a:r>
              <a:rPr lang="es-ES" sz="3600" dirty="0">
                <a:solidFill>
                  <a:srgbClr val="1F497D"/>
                </a:solidFill>
              </a:rPr>
              <a:t> ha dado; el </a:t>
            </a:r>
            <a:r>
              <a:rPr lang="es-ES" sz="3600" cap="small" dirty="0">
                <a:solidFill>
                  <a:srgbClr val="1F497D"/>
                </a:solidFill>
              </a:rPr>
              <a:t>Señor</a:t>
            </a:r>
            <a:r>
              <a:rPr lang="es-ES" sz="3600" dirty="0">
                <a:solidFill>
                  <a:srgbClr val="1F497D"/>
                </a:solidFill>
              </a:rPr>
              <a:t> ha quitado.</a:t>
            </a:r>
            <a:br>
              <a:rPr lang="es-ES" sz="3600" dirty="0">
                <a:solidFill>
                  <a:srgbClr val="1F497D"/>
                </a:solidFill>
              </a:rPr>
            </a:br>
            <a:r>
              <a:rPr lang="es-ES" sz="3600" dirty="0">
                <a:solidFill>
                  <a:srgbClr val="1F497D"/>
                </a:solidFill>
              </a:rPr>
              <a:t>¡Bendito sea el </a:t>
            </a:r>
            <a:r>
              <a:rPr lang="es-ES" sz="3600" dirty="0" smtClean="0">
                <a:solidFill>
                  <a:srgbClr val="1F497D"/>
                </a:solidFill>
              </a:rPr>
              <a:t>nombre </a:t>
            </a:r>
            <a:r>
              <a:rPr lang="es-ES" sz="3600" dirty="0">
                <a:solidFill>
                  <a:srgbClr val="1F497D"/>
                </a:solidFill>
              </a:rPr>
              <a:t>del </a:t>
            </a:r>
            <a:r>
              <a:rPr lang="es-ES" sz="3600" cap="small" dirty="0">
                <a:solidFill>
                  <a:srgbClr val="1F497D"/>
                </a:solidFill>
              </a:rPr>
              <a:t>Señor</a:t>
            </a:r>
            <a:r>
              <a:rPr lang="es-ES" sz="3600" dirty="0" smtClean="0">
                <a:solidFill>
                  <a:srgbClr val="1F497D"/>
                </a:solidFill>
              </a:rPr>
              <a:t>!</a:t>
            </a:r>
            <a:r>
              <a:rPr lang="en-US" sz="3600" dirty="0" smtClean="0">
                <a:solidFill>
                  <a:srgbClr val="1F497D"/>
                </a:solidFill>
              </a:rPr>
              <a:t>"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Job </a:t>
            </a:r>
            <a:r>
              <a:rPr lang="en-US" dirty="0">
                <a:solidFill>
                  <a:schemeClr val="tx2"/>
                </a:solidFill>
              </a:rPr>
              <a:t>1:</a:t>
            </a:r>
            <a:r>
              <a:rPr lang="en-US" dirty="0" smtClean="0">
                <a:solidFill>
                  <a:schemeClr val="tx2"/>
                </a:solidFill>
              </a:rPr>
              <a:t>21 (NVI)</a:t>
            </a:r>
          </a:p>
        </p:txBody>
      </p:sp>
    </p:spTree>
    <p:extLst>
      <p:ext uri="{BB962C8B-B14F-4D97-AF65-F5344CB8AC3E}">
        <p14:creationId xmlns:p14="http://schemas.microsoft.com/office/powerpoint/2010/main" val="37270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511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edificante  Fe a través de la ORACIÓN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7th Day Adventist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Arrais</dc:creator>
  <cp:lastModifiedBy>Windows User</cp:lastModifiedBy>
  <cp:revision>21</cp:revision>
  <dcterms:created xsi:type="dcterms:W3CDTF">2012-11-05T18:30:00Z</dcterms:created>
  <dcterms:modified xsi:type="dcterms:W3CDTF">2012-11-20T13:30:21Z</dcterms:modified>
</cp:coreProperties>
</file>