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72" r:id="rId12"/>
    <p:sldId id="274" r:id="rId13"/>
    <p:sldId id="278" r:id="rId14"/>
    <p:sldId id="276" r:id="rId15"/>
    <p:sldId id="277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6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82B3C8-2E2F-4EB7-A0A4-91FE7CC35186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7CEE43-0055-4CAC-90CE-B54502DCB464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glesiasCe\Pictures\FONDOS\fondo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fferaw" pitchFamily="66" charset="0"/>
              </a:rPr>
              <a:t>AVIVA TU OBRA en mí</a:t>
            </a:r>
            <a:endParaRPr lang="es-CO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fferaw" pitchFamily="66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0" y="5185503"/>
            <a:ext cx="7020272" cy="1339841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s-CO" dirty="0" smtClean="0">
                <a:solidFill>
                  <a:schemeClr val="bg1"/>
                </a:solidFill>
                <a:latin typeface="Berlin Sans FB" pitchFamily="34" charset="0"/>
              </a:rPr>
              <a:t>UN BUEN PEDIDO QUE DIOS QUIERE CUMPLIR EN  CADA SEGUIDOR SUYO</a:t>
            </a:r>
            <a:endParaRPr lang="es-CO" dirty="0">
              <a:solidFill>
                <a:schemeClr val="bg1"/>
              </a:solidFill>
              <a:latin typeface="Berlin Sans FB" pitchFamily="34" charset="0"/>
            </a:endParaRPr>
          </a:p>
        </p:txBody>
      </p:sp>
      <p:pic>
        <p:nvPicPr>
          <p:cNvPr id="7" name="6 Imagen" descr="llama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2071677"/>
            <a:ext cx="2571768" cy="2546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755576" y="476672"/>
            <a:ext cx="5186370" cy="1143000"/>
          </a:xfrm>
        </p:spPr>
        <p:txBody>
          <a:bodyPr>
            <a:noAutofit/>
          </a:bodyPr>
          <a:lstStyle/>
          <a:p>
            <a:pPr algn="l"/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QUE TU LLAMA</a:t>
            </a:r>
            <a:br>
              <a:rPr lang="es-CO" sz="4000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</a:br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 NO SE APAGUE</a:t>
            </a:r>
            <a:endParaRPr lang="es-CO" sz="4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>
          <a:xfrm>
            <a:off x="539552" y="1902863"/>
            <a:ext cx="7416824" cy="4262441"/>
          </a:xfrm>
        </p:spPr>
        <p:txBody>
          <a:bodyPr>
            <a:noAutofit/>
          </a:bodyPr>
          <a:lstStyle/>
          <a:p>
            <a:r>
              <a:rPr lang="es-CO" sz="2300" dirty="0" smtClean="0">
                <a:latin typeface="Arial Rounded MT Bold" pitchFamily="34" charset="0"/>
              </a:rPr>
              <a:t>“Cuentan que un rey muy rico de la India, tenía fama de ser indiferente a las riquezas materiales y hombre de profunda religiosidad, cosa un tanto inusual para un personaje de su categoría.</a:t>
            </a:r>
          </a:p>
          <a:p>
            <a:r>
              <a:rPr lang="es-CO" sz="2300" dirty="0" smtClean="0">
                <a:latin typeface="Arial Rounded MT Bold" pitchFamily="34" charset="0"/>
              </a:rPr>
              <a:t>Ante esta situación y movido por la curiosidad, un súbdito quiso averiguar el secreto del soberano para no dejarse deslumbrar por el oro, las joyas y los lujos excesivos que caracterizaban a la nobleza de su tiempo.</a:t>
            </a:r>
          </a:p>
          <a:p>
            <a:r>
              <a:rPr lang="es-CO" sz="2300" dirty="0" smtClean="0">
                <a:latin typeface="Arial Rounded MT Bold" pitchFamily="34" charset="0"/>
              </a:rPr>
              <a:t>Inmediatamente después de los saludos que la etiqueta y cortesía exigen, el hombre preguntó: “Majestad, ¿cuál es su secreto para cultivar la vida espiritual en medio de tanta riqueza?</a:t>
            </a:r>
          </a:p>
          <a:p>
            <a:endParaRPr lang="es-CO" sz="2300" dirty="0" smtClean="0">
              <a:latin typeface="Arial Rounded MT Bold" pitchFamily="34" charset="0"/>
            </a:endParaRPr>
          </a:p>
          <a:p>
            <a:endParaRPr lang="es-CO" sz="2300" dirty="0"/>
          </a:p>
        </p:txBody>
      </p:sp>
      <p:pic>
        <p:nvPicPr>
          <p:cNvPr id="15" name="14 Imagen" descr="ve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55234" y="4509120"/>
            <a:ext cx="1381262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971600" y="485800"/>
            <a:ext cx="5186370" cy="1143000"/>
          </a:xfrm>
        </p:spPr>
        <p:txBody>
          <a:bodyPr>
            <a:noAutofit/>
          </a:bodyPr>
          <a:lstStyle/>
          <a:p>
            <a:pPr algn="l"/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QUE TU LLAMA</a:t>
            </a:r>
            <a:br>
              <a:rPr lang="es-CO" sz="4000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</a:br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 NO SE APAGUE</a:t>
            </a:r>
            <a:endParaRPr lang="es-CO" sz="4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>
          <a:xfrm>
            <a:off x="611560" y="1772816"/>
            <a:ext cx="6984776" cy="4941168"/>
          </a:xfrm>
        </p:spPr>
        <p:txBody>
          <a:bodyPr>
            <a:noAutofit/>
          </a:bodyPr>
          <a:lstStyle/>
          <a:p>
            <a:r>
              <a:rPr lang="es-CO" sz="2400" dirty="0" smtClean="0">
                <a:latin typeface="Arial Rounded MT Bold" pitchFamily="34" charset="0"/>
              </a:rPr>
              <a:t>El rey le dijo: "Te lo revelaré, si recorres mi palacio para comprender la magnitud de mi riqueza. Pero lleva una vela encendida. Si se apaga, te decapitaré".</a:t>
            </a:r>
          </a:p>
          <a:p>
            <a:r>
              <a:rPr lang="es-CO" sz="2400" dirty="0" smtClean="0">
                <a:latin typeface="Arial Rounded MT Bold" pitchFamily="34" charset="0"/>
              </a:rPr>
              <a:t>Al término del paseo, el rey le preguntó: "¿Qué piensas de mis riquezas?“</a:t>
            </a:r>
          </a:p>
          <a:p>
            <a:r>
              <a:rPr lang="es-CO" sz="2400" dirty="0" smtClean="0">
                <a:latin typeface="Arial Rounded MT Bold" pitchFamily="34" charset="0"/>
              </a:rPr>
              <a:t>“La persona respondió: "No vi nada. Sólo me preocupé de que la </a:t>
            </a:r>
            <a:r>
              <a:rPr lang="es-CO" sz="2400" i="1" dirty="0" smtClean="0">
                <a:latin typeface="Arial Rounded MT Bold" pitchFamily="34" charset="0"/>
              </a:rPr>
              <a:t>llama no se apagara</a:t>
            </a:r>
            <a:r>
              <a:rPr lang="es-CO" sz="2400" dirty="0" smtClean="0">
                <a:latin typeface="Arial Rounded MT Bold" pitchFamily="34" charset="0"/>
              </a:rPr>
              <a:t>".</a:t>
            </a:r>
          </a:p>
          <a:p>
            <a:r>
              <a:rPr lang="es-CO" sz="2400" dirty="0" smtClean="0">
                <a:latin typeface="Arial Rounded MT Bold" pitchFamily="34" charset="0"/>
              </a:rPr>
              <a:t>El rey le dijo: "Ese es mi secreto. Estoy tan ocupado tratando de </a:t>
            </a:r>
            <a:r>
              <a:rPr lang="es-CO" sz="2400" i="1" dirty="0" smtClean="0">
                <a:latin typeface="Arial Rounded MT Bold" pitchFamily="34" charset="0"/>
              </a:rPr>
              <a:t>avivar mi llama interior</a:t>
            </a:r>
            <a:r>
              <a:rPr lang="es-CO" sz="2400" dirty="0" smtClean="0">
                <a:latin typeface="Arial Rounded MT Bold" pitchFamily="34" charset="0"/>
              </a:rPr>
              <a:t>, que no me interesan las riquezas de fuera". </a:t>
            </a:r>
          </a:p>
          <a:p>
            <a:pPr>
              <a:buNone/>
            </a:pPr>
            <a:r>
              <a:rPr lang="es-CO" sz="2400" dirty="0" smtClean="0">
                <a:latin typeface="Arial Rounded MT Bold" pitchFamily="34" charset="0"/>
              </a:rPr>
              <a:t/>
            </a:r>
            <a:br>
              <a:rPr lang="es-CO" sz="2400" dirty="0" smtClean="0">
                <a:latin typeface="Arial Rounded MT Bold" pitchFamily="34" charset="0"/>
              </a:rPr>
            </a:br>
            <a:r>
              <a:rPr lang="es-CO" sz="2400" dirty="0" smtClean="0">
                <a:latin typeface="Arial Rounded MT Bold" pitchFamily="34" charset="0"/>
              </a:rPr>
              <a:t/>
            </a:r>
            <a:br>
              <a:rPr lang="es-CO" sz="2400" dirty="0" smtClean="0">
                <a:latin typeface="Arial Rounded MT Bold" pitchFamily="34" charset="0"/>
              </a:rPr>
            </a:br>
            <a:endParaRPr lang="es-CO" sz="2400" dirty="0" smtClean="0">
              <a:latin typeface="Arial Rounded MT Bold" pitchFamily="34" charset="0"/>
            </a:endParaRPr>
          </a:p>
          <a:p>
            <a:endParaRPr lang="es-CO" sz="2400" dirty="0"/>
          </a:p>
        </p:txBody>
      </p:sp>
      <p:pic>
        <p:nvPicPr>
          <p:cNvPr id="15" name="14 Imagen" descr="ve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4077072"/>
            <a:ext cx="1440160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1835696" y="298450"/>
            <a:ext cx="60486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r>
              <a:rPr lang="es-E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SEÑOR  AVIVA</a:t>
            </a:r>
            <a:endParaRPr lang="es-E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/>
          </p:cNvSpPr>
          <p:nvPr/>
        </p:nvSpPr>
        <p:spPr bwMode="auto">
          <a:xfrm>
            <a:off x="971600" y="1711325"/>
            <a:ext cx="7581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10"/>
          <p:cNvGrpSpPr/>
          <p:nvPr/>
        </p:nvGrpSpPr>
        <p:grpSpPr>
          <a:xfrm>
            <a:off x="-357222" y="0"/>
            <a:ext cx="1358065" cy="6858024"/>
            <a:chOff x="-357222" y="0"/>
            <a:chExt cx="1358065" cy="6858024"/>
          </a:xfrm>
        </p:grpSpPr>
        <p:grpSp>
          <p:nvGrpSpPr>
            <p:cNvPr id="6" name="13 Grupo"/>
            <p:cNvGrpSpPr/>
            <p:nvPr/>
          </p:nvGrpSpPr>
          <p:grpSpPr>
            <a:xfrm>
              <a:off x="-32" y="0"/>
              <a:ext cx="642942" cy="6858024"/>
              <a:chOff x="1071538" y="0"/>
              <a:chExt cx="642942" cy="6858024"/>
            </a:xfrm>
          </p:grpSpPr>
          <p:sp>
            <p:nvSpPr>
              <p:cNvPr id="7" name="8 Rectángulo"/>
              <p:cNvSpPr/>
              <p:nvPr/>
            </p:nvSpPr>
            <p:spPr>
              <a:xfrm>
                <a:off x="1071538" y="0"/>
                <a:ext cx="642942" cy="68580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8" name="10 CuadroTexto"/>
              <p:cNvSpPr txBox="1"/>
              <p:nvPr/>
            </p:nvSpPr>
            <p:spPr>
              <a:xfrm>
                <a:off x="1142976" y="785818"/>
                <a:ext cx="53621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dirty="0" smtClean="0">
                    <a:solidFill>
                      <a:schemeClr val="bg1">
                        <a:lumMod val="95000"/>
                      </a:schemeClr>
                    </a:solidFill>
                    <a:latin typeface="Goudy Stout" pitchFamily="18" charset="0"/>
                  </a:rPr>
                  <a:t>AVIVA</a:t>
                </a:r>
                <a:endParaRPr lang="es-CO" dirty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endParaRPr>
              </a:p>
            </p:txBody>
          </p:sp>
        </p:grpSp>
        <p:sp>
          <p:nvSpPr>
            <p:cNvPr id="9" name="11 CuadroTexto"/>
            <p:cNvSpPr txBox="1"/>
            <p:nvPr/>
          </p:nvSpPr>
          <p:spPr>
            <a:xfrm>
              <a:off x="-357222" y="5371943"/>
              <a:ext cx="13580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haroni" pitchFamily="2" charset="-79"/>
                  <a:cs typeface="Aharoni" pitchFamily="2" charset="-79"/>
                </a:rPr>
                <a:t>TU</a:t>
              </a:r>
            </a:p>
            <a:p>
              <a:pPr algn="ctr"/>
              <a:endParaRPr lang="es-CO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pPr algn="ctr"/>
              <a:endPara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pPr algn="ctr"/>
              <a:r>
                <a:rPr lang="es-CO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haroni" pitchFamily="2" charset="-79"/>
                  <a:cs typeface="Aharoni" pitchFamily="2" charset="-79"/>
                </a:rPr>
                <a:t>OBRA</a:t>
              </a:r>
              <a:endParaRPr lang="es-CO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pic>
          <p:nvPicPr>
            <p:cNvPr id="10" name="9 Marcador de contenido" descr="ANTORCHAS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438" y="2271820"/>
              <a:ext cx="500034" cy="3014568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1043608" y="1671766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dirty="0" smtClean="0">
                <a:latin typeface="Arial Rounded MT Bold" pitchFamily="34" charset="0"/>
              </a:rPr>
              <a:t>Procuremos "ver hacia adentro" y avivar nuestra llama espiritual, pues: </a:t>
            </a:r>
          </a:p>
          <a:p>
            <a:endParaRPr lang="es-CO" sz="2200" dirty="0" smtClean="0">
              <a:latin typeface="Arial Rounded MT Bold" pitchFamily="34" charset="0"/>
            </a:endParaRPr>
          </a:p>
          <a:p>
            <a:r>
              <a:rPr lang="es-CO" sz="2200" dirty="0" smtClean="0">
                <a:latin typeface="Arial Rounded MT Bold" pitchFamily="34" charset="0"/>
              </a:rPr>
              <a:t>- Al tener nuestra mente y nuestro corazón puestos en el Señor, podemos aprender a conocerle y amarle. </a:t>
            </a:r>
            <a:br>
              <a:rPr lang="es-CO" sz="2200" dirty="0" smtClean="0">
                <a:latin typeface="Arial Rounded MT Bold" pitchFamily="34" charset="0"/>
              </a:rPr>
            </a:br>
            <a:r>
              <a:rPr lang="es-CO" sz="2200" dirty="0" smtClean="0">
                <a:latin typeface="Arial Rounded MT Bold" pitchFamily="34" charset="0"/>
              </a:rPr>
              <a:t/>
            </a:r>
            <a:br>
              <a:rPr lang="es-CO" sz="2200" dirty="0" smtClean="0">
                <a:latin typeface="Arial Rounded MT Bold" pitchFamily="34" charset="0"/>
              </a:rPr>
            </a:br>
            <a:r>
              <a:rPr lang="es-CO" sz="2200" dirty="0" smtClean="0">
                <a:latin typeface="Arial Rounded MT Bold" pitchFamily="34" charset="0"/>
              </a:rPr>
              <a:t>- Las trivialidades y preocupaciones de la vida no podrán apartarnos del buen camino. </a:t>
            </a:r>
            <a:br>
              <a:rPr lang="es-CO" sz="2200" dirty="0" smtClean="0">
                <a:latin typeface="Arial Rounded MT Bold" pitchFamily="34" charset="0"/>
              </a:rPr>
            </a:br>
            <a:r>
              <a:rPr lang="es-CO" sz="2200" dirty="0" smtClean="0">
                <a:latin typeface="Arial Rounded MT Bold" pitchFamily="34" charset="0"/>
              </a:rPr>
              <a:t/>
            </a:r>
            <a:br>
              <a:rPr lang="es-CO" sz="2200" dirty="0" smtClean="0">
                <a:latin typeface="Arial Rounded MT Bold" pitchFamily="34" charset="0"/>
              </a:rPr>
            </a:br>
            <a:r>
              <a:rPr lang="es-CO" sz="2200" dirty="0" smtClean="0">
                <a:latin typeface="Arial Rounded MT Bold" pitchFamily="34" charset="0"/>
              </a:rPr>
              <a:t>- Crecerá nuestro amor por la familia y nuestros semejantes, que son imagen de Dios. </a:t>
            </a:r>
            <a:br>
              <a:rPr lang="es-CO" sz="2200" dirty="0" smtClean="0">
                <a:latin typeface="Arial Rounded MT Bold" pitchFamily="34" charset="0"/>
              </a:rPr>
            </a:br>
            <a:r>
              <a:rPr lang="es-CO" sz="2200" dirty="0" smtClean="0">
                <a:latin typeface="Arial Rounded MT Bold" pitchFamily="34" charset="0"/>
              </a:rPr>
              <a:t/>
            </a:r>
            <a:br>
              <a:rPr lang="es-CO" sz="2200" dirty="0" smtClean="0">
                <a:latin typeface="Arial Rounded MT Bold" pitchFamily="34" charset="0"/>
              </a:rPr>
            </a:br>
            <a:r>
              <a:rPr lang="es-CO" sz="2200" dirty="0" smtClean="0">
                <a:latin typeface="Arial Rounded MT Bold" pitchFamily="34" charset="0"/>
              </a:rPr>
              <a:t>- Viviremos alegres en está vida, preparándonos para alcanzar la felicidad eterna al lado de nuestro Padre.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2000232" y="2086498"/>
            <a:ext cx="5956144" cy="3214710"/>
          </a:xfrm>
        </p:spPr>
        <p:txBody>
          <a:bodyPr>
            <a:noAutofit/>
          </a:bodyPr>
          <a:lstStyle/>
          <a:p>
            <a:pPr algn="ctr"/>
            <a: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  <a:t>AVIVA TU</a:t>
            </a:r>
            <a:b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</a:br>
            <a: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  <a:t/>
            </a:r>
            <a:b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</a:br>
            <a: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  <a:t/>
            </a:r>
            <a:b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</a:br>
            <a: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  <a:t/>
            </a:r>
            <a:b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</a:br>
            <a:r>
              <a:rPr lang="es-CO" sz="7200" dirty="0" smtClean="0">
                <a:solidFill>
                  <a:srgbClr val="0070C0"/>
                </a:solidFill>
                <a:latin typeface="Showcard Gothic" pitchFamily="82" charset="0"/>
              </a:rPr>
              <a:t> OBRA en mí</a:t>
            </a:r>
            <a:endParaRPr lang="es-CO" sz="7200" dirty="0">
              <a:solidFill>
                <a:srgbClr val="0070C0"/>
              </a:solidFill>
              <a:latin typeface="Showcard Gothic" pitchFamily="82" charset="0"/>
            </a:endParaRPr>
          </a:p>
        </p:txBody>
      </p:sp>
      <p:pic>
        <p:nvPicPr>
          <p:cNvPr id="8" name="7 Imagen" descr="ve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532" y="2348183"/>
            <a:ext cx="1867612" cy="23769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1115616" y="298450"/>
            <a:ext cx="76328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endParaRPr lang="es-CO" sz="3600" b="1" dirty="0" smtClean="0"/>
          </a:p>
          <a:p>
            <a:r>
              <a:rPr lang="es-CO" sz="3600" b="1" dirty="0" smtClean="0"/>
              <a:t>Derramamiento del Espíritu de Dios</a:t>
            </a:r>
            <a:endParaRPr lang="en-US" sz="3600" dirty="0" smtClean="0"/>
          </a:p>
          <a:p>
            <a:pPr algn="ctr"/>
            <a:r>
              <a:rPr lang="es-CO" sz="3600" dirty="0" smtClean="0"/>
              <a:t>Tomada del Joel 2</a:t>
            </a:r>
            <a:endParaRPr lang="en-US" sz="3600" dirty="0" smtClean="0"/>
          </a:p>
          <a:p>
            <a:pPr algn="ctr" eaLnBrk="0" hangingPunct="0">
              <a:defRPr/>
            </a:pPr>
            <a:endParaRPr lang="es-E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/>
          </p:cNvSpPr>
          <p:nvPr/>
        </p:nvSpPr>
        <p:spPr bwMode="auto">
          <a:xfrm>
            <a:off x="971600" y="1711325"/>
            <a:ext cx="7581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10"/>
          <p:cNvGrpSpPr/>
          <p:nvPr/>
        </p:nvGrpSpPr>
        <p:grpSpPr>
          <a:xfrm>
            <a:off x="-357222" y="0"/>
            <a:ext cx="1358065" cy="6858024"/>
            <a:chOff x="-357222" y="0"/>
            <a:chExt cx="1358065" cy="6858024"/>
          </a:xfrm>
        </p:grpSpPr>
        <p:grpSp>
          <p:nvGrpSpPr>
            <p:cNvPr id="5" name="13 Grupo"/>
            <p:cNvGrpSpPr/>
            <p:nvPr/>
          </p:nvGrpSpPr>
          <p:grpSpPr>
            <a:xfrm>
              <a:off x="-32" y="0"/>
              <a:ext cx="642942" cy="6858024"/>
              <a:chOff x="1071538" y="0"/>
              <a:chExt cx="642942" cy="6858024"/>
            </a:xfrm>
          </p:grpSpPr>
          <p:sp>
            <p:nvSpPr>
              <p:cNvPr id="7" name="8 Rectángulo"/>
              <p:cNvSpPr/>
              <p:nvPr/>
            </p:nvSpPr>
            <p:spPr>
              <a:xfrm>
                <a:off x="1071538" y="0"/>
                <a:ext cx="642942" cy="68580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8" name="10 CuadroTexto"/>
              <p:cNvSpPr txBox="1"/>
              <p:nvPr/>
            </p:nvSpPr>
            <p:spPr>
              <a:xfrm>
                <a:off x="1142976" y="785818"/>
                <a:ext cx="53621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dirty="0" smtClean="0">
                    <a:solidFill>
                      <a:schemeClr val="bg1">
                        <a:lumMod val="95000"/>
                      </a:schemeClr>
                    </a:solidFill>
                    <a:latin typeface="Goudy Stout" pitchFamily="18" charset="0"/>
                  </a:rPr>
                  <a:t>AVIVA</a:t>
                </a:r>
                <a:endParaRPr lang="es-CO" dirty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endParaRPr>
              </a:p>
            </p:txBody>
          </p:sp>
        </p:grpSp>
        <p:sp>
          <p:nvSpPr>
            <p:cNvPr id="9" name="11 CuadroTexto"/>
            <p:cNvSpPr txBox="1"/>
            <p:nvPr/>
          </p:nvSpPr>
          <p:spPr>
            <a:xfrm>
              <a:off x="-357222" y="5371943"/>
              <a:ext cx="13580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haroni" pitchFamily="2" charset="-79"/>
                  <a:cs typeface="Aharoni" pitchFamily="2" charset="-79"/>
                </a:rPr>
                <a:t>TU</a:t>
              </a:r>
            </a:p>
            <a:p>
              <a:pPr algn="ctr"/>
              <a:endParaRPr lang="es-CO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pPr algn="ctr"/>
              <a:endPara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pPr algn="ctr"/>
              <a:r>
                <a:rPr lang="es-CO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haroni" pitchFamily="2" charset="-79"/>
                  <a:cs typeface="Aharoni" pitchFamily="2" charset="-79"/>
                </a:rPr>
                <a:t>OBRA</a:t>
              </a:r>
              <a:endParaRPr lang="es-CO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pic>
          <p:nvPicPr>
            <p:cNvPr id="10" name="9 Marcador de contenido" descr="ANTORCHAS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438" y="2271820"/>
              <a:ext cx="500034" cy="3014568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1043608" y="1671766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Y conoceréis que en medio de Israel estoy yo, y que yo soy Jehová vuestro Dios, y no hay otro; y mi pueblo nunca jamás será avergonzado. </a:t>
            </a:r>
            <a:endParaRPr lang="en-US" sz="2400" dirty="0" smtClean="0"/>
          </a:p>
          <a:p>
            <a:r>
              <a:rPr lang="es-ES" sz="2400" dirty="0" smtClean="0"/>
              <a:t> </a:t>
            </a:r>
            <a:endParaRPr lang="en-US" sz="2400" dirty="0" smtClean="0"/>
          </a:p>
          <a:p>
            <a:r>
              <a:rPr lang="es-ES" sz="2400" b="1" dirty="0" smtClean="0"/>
              <a:t>Y después de esto derramaré mi Espíritu sobre toda carne, y profetizarán vuestros hijos y vuestras hijas; vuestros ancianos soñarán sueños, y vuestros jóvenes verán visiones. </a:t>
            </a:r>
            <a:endParaRPr lang="en-US" sz="2400" dirty="0" smtClean="0"/>
          </a:p>
          <a:p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Y también sobre los siervos y sobre las siervas derramaré mi Espíritu en aquellos días. </a:t>
            </a:r>
            <a:endParaRPr lang="en-US" sz="2400" dirty="0" smtClean="0"/>
          </a:p>
          <a:p>
            <a:r>
              <a:rPr lang="es-ES" sz="2400" dirty="0" smtClean="0"/>
              <a:t/>
            </a:r>
            <a:br>
              <a:rPr lang="es-ES" sz="2400" dirty="0" smtClean="0"/>
            </a:br>
            <a:endParaRPr lang="es-CO" sz="22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1115616" y="298450"/>
            <a:ext cx="76328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endParaRPr lang="es-CO" sz="3600" b="1" dirty="0" smtClean="0"/>
          </a:p>
          <a:p>
            <a:r>
              <a:rPr lang="es-CO" sz="3600" b="1" dirty="0" smtClean="0"/>
              <a:t>Derramamiento del Espíritu de Dios</a:t>
            </a:r>
            <a:endParaRPr lang="en-US" sz="3600" dirty="0" smtClean="0"/>
          </a:p>
          <a:p>
            <a:pPr algn="ctr"/>
            <a:r>
              <a:rPr lang="es-CO" sz="3600" dirty="0" smtClean="0"/>
              <a:t>Tomada del Joel 2</a:t>
            </a:r>
            <a:endParaRPr lang="en-US" sz="3600" dirty="0" smtClean="0"/>
          </a:p>
          <a:p>
            <a:pPr algn="ctr" eaLnBrk="0" hangingPunct="0">
              <a:defRPr/>
            </a:pPr>
            <a:endParaRPr lang="es-E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2 Marcador de contenido"/>
          <p:cNvSpPr>
            <a:spLocks/>
          </p:cNvSpPr>
          <p:nvPr/>
        </p:nvSpPr>
        <p:spPr bwMode="auto">
          <a:xfrm>
            <a:off x="971600" y="1711325"/>
            <a:ext cx="7581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10"/>
          <p:cNvGrpSpPr/>
          <p:nvPr/>
        </p:nvGrpSpPr>
        <p:grpSpPr>
          <a:xfrm>
            <a:off x="-357222" y="0"/>
            <a:ext cx="1358065" cy="6858024"/>
            <a:chOff x="-357222" y="0"/>
            <a:chExt cx="1358065" cy="6858024"/>
          </a:xfrm>
        </p:grpSpPr>
        <p:grpSp>
          <p:nvGrpSpPr>
            <p:cNvPr id="5" name="13 Grupo"/>
            <p:cNvGrpSpPr/>
            <p:nvPr/>
          </p:nvGrpSpPr>
          <p:grpSpPr>
            <a:xfrm>
              <a:off x="-32" y="0"/>
              <a:ext cx="642942" cy="6858024"/>
              <a:chOff x="1071538" y="0"/>
              <a:chExt cx="642942" cy="6858024"/>
            </a:xfrm>
          </p:grpSpPr>
          <p:sp>
            <p:nvSpPr>
              <p:cNvPr id="7" name="8 Rectángulo"/>
              <p:cNvSpPr/>
              <p:nvPr/>
            </p:nvSpPr>
            <p:spPr>
              <a:xfrm>
                <a:off x="1071538" y="0"/>
                <a:ext cx="642942" cy="68580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8" name="10 CuadroTexto"/>
              <p:cNvSpPr txBox="1"/>
              <p:nvPr/>
            </p:nvSpPr>
            <p:spPr>
              <a:xfrm>
                <a:off x="1142976" y="785818"/>
                <a:ext cx="53621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dirty="0" smtClean="0">
                    <a:solidFill>
                      <a:schemeClr val="bg1">
                        <a:lumMod val="95000"/>
                      </a:schemeClr>
                    </a:solidFill>
                    <a:latin typeface="Goudy Stout" pitchFamily="18" charset="0"/>
                  </a:rPr>
                  <a:t>AVIVA</a:t>
                </a:r>
                <a:endParaRPr lang="es-CO" dirty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endParaRPr>
              </a:p>
            </p:txBody>
          </p:sp>
        </p:grpSp>
        <p:sp>
          <p:nvSpPr>
            <p:cNvPr id="9" name="11 CuadroTexto"/>
            <p:cNvSpPr txBox="1"/>
            <p:nvPr/>
          </p:nvSpPr>
          <p:spPr>
            <a:xfrm>
              <a:off x="-357222" y="5371943"/>
              <a:ext cx="13580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haroni" pitchFamily="2" charset="-79"/>
                  <a:cs typeface="Aharoni" pitchFamily="2" charset="-79"/>
                </a:rPr>
                <a:t>TU</a:t>
              </a:r>
            </a:p>
            <a:p>
              <a:pPr algn="ctr"/>
              <a:endParaRPr lang="es-CO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pPr algn="ctr"/>
              <a:endPara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  <a:p>
              <a:pPr algn="ctr"/>
              <a:r>
                <a:rPr lang="es-CO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haroni" pitchFamily="2" charset="-79"/>
                  <a:cs typeface="Aharoni" pitchFamily="2" charset="-79"/>
                </a:rPr>
                <a:t>OBRA</a:t>
              </a:r>
              <a:endParaRPr lang="es-CO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pic>
          <p:nvPicPr>
            <p:cNvPr id="10" name="9 Marcador de contenido" descr="ANTORCHAS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438" y="2271820"/>
              <a:ext cx="500034" cy="3014568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1043608" y="1671766"/>
            <a:ext cx="792088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b="1" dirty="0" smtClean="0"/>
              <a:t>Y daré prodigios en el cielo y en la tierra, sangre, y fuego, y columnas de humo.</a:t>
            </a:r>
            <a:endParaRPr lang="en-US" sz="2400" dirty="0" smtClean="0"/>
          </a:p>
          <a:p>
            <a:r>
              <a:rPr lang="es-ES" sz="2400" dirty="0" smtClean="0"/>
              <a:t> </a:t>
            </a:r>
            <a:br>
              <a:rPr lang="es-ES" sz="2400" dirty="0" smtClean="0"/>
            </a:br>
            <a:r>
              <a:rPr lang="es-ES" sz="2400" dirty="0" smtClean="0"/>
              <a:t>El sol se convertirá en tinieblas, y la luna en sangre, antes que venga el día grande y espantoso de Jehová.</a:t>
            </a:r>
            <a:endParaRPr lang="en-US" sz="2400" dirty="0" smtClean="0"/>
          </a:p>
          <a:p>
            <a:r>
              <a:rPr lang="es-ES" sz="2400" dirty="0" smtClean="0"/>
              <a:t> </a:t>
            </a:r>
            <a:br>
              <a:rPr lang="es-ES" sz="2400" dirty="0" smtClean="0"/>
            </a:br>
            <a:r>
              <a:rPr lang="es-ES" sz="2400" b="1" dirty="0" smtClean="0"/>
              <a:t>Y todo aquel que invocare el nombre de Jehová será salvo; porque en el monte de Sion y en Jerusalén habrá salvación, como ha dicho Jehová, y entre el remanente al cual él habrá llamado.</a:t>
            </a:r>
            <a:r>
              <a:rPr lang="es-CO" sz="2200" dirty="0" smtClean="0">
                <a:latin typeface="Arial Rounded MT Bold" pitchFamily="34" charset="0"/>
              </a:rPr>
              <a:t/>
            </a:r>
            <a:br>
              <a:rPr lang="es-CO" sz="2200" dirty="0" smtClean="0">
                <a:latin typeface="Arial Rounded MT Bold" pitchFamily="34" charset="0"/>
              </a:rPr>
            </a:br>
            <a:endParaRPr lang="es-CO" sz="22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642910" y="485800"/>
            <a:ext cx="8229600" cy="1143000"/>
          </a:xfrm>
        </p:spPr>
        <p:txBody>
          <a:bodyPr>
            <a:noAutofit/>
          </a:bodyPr>
          <a:lstStyle/>
          <a:p>
            <a:r>
              <a:rPr lang="es-CO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UN MENSAJE PARA</a:t>
            </a:r>
            <a:br>
              <a:rPr lang="es-CO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s-CO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EL TIEMPO DEL FIN</a:t>
            </a:r>
            <a:endParaRPr lang="es-CO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9" name="18 Marcador de contenido"/>
          <p:cNvSpPr>
            <a:spLocks noGrp="1"/>
          </p:cNvSpPr>
          <p:nvPr>
            <p:ph idx="1"/>
          </p:nvPr>
        </p:nvSpPr>
        <p:spPr>
          <a:xfrm>
            <a:off x="842994" y="2786058"/>
            <a:ext cx="8229600" cy="3883302"/>
          </a:xfrm>
        </p:spPr>
        <p:txBody>
          <a:bodyPr>
            <a:noAutofit/>
          </a:bodyPr>
          <a:lstStyle/>
          <a:p>
            <a:r>
              <a:rPr lang="es-CO" sz="3600" dirty="0" smtClean="0">
                <a:latin typeface="Berlin Sans FB" pitchFamily="34" charset="0"/>
              </a:rPr>
              <a:t>“Señor,  he oído tu palabra, y temí.  </a:t>
            </a:r>
            <a:r>
              <a:rPr lang="es-CO" sz="4400" b="1" i="1" dirty="0" smtClean="0">
                <a:solidFill>
                  <a:srgbClr val="C00000"/>
                </a:solidFill>
                <a:latin typeface="Berlin Sans FB" pitchFamily="34" charset="0"/>
              </a:rPr>
              <a:t>Señor , aviva tu obra en medio de los años</a:t>
            </a:r>
            <a:r>
              <a:rPr lang="es-CO" sz="3600" b="1" dirty="0" smtClean="0">
                <a:solidFill>
                  <a:srgbClr val="C00000"/>
                </a:solidFill>
                <a:latin typeface="Berlin Sans FB" pitchFamily="34" charset="0"/>
              </a:rPr>
              <a:t>.  </a:t>
            </a:r>
            <a:r>
              <a:rPr lang="es-CO" sz="3600" dirty="0" smtClean="0">
                <a:latin typeface="Berlin Sans FB" pitchFamily="34" charset="0"/>
              </a:rPr>
              <a:t>En medio de los años hazla conocer. En la ira acuérdate de la misericordia”,  </a:t>
            </a:r>
            <a:r>
              <a:rPr lang="es-CO" sz="2800" dirty="0" smtClean="0">
                <a:latin typeface="Berlin Sans FB" pitchFamily="34" charset="0"/>
              </a:rPr>
              <a:t>Habacuc 3:2 </a:t>
            </a:r>
            <a:endParaRPr lang="es-CO" sz="3600" dirty="0">
              <a:latin typeface="Berlin Sans FB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734888" y="485800"/>
            <a:ext cx="8229600" cy="1143000"/>
          </a:xfrm>
        </p:spPr>
        <p:txBody>
          <a:bodyPr>
            <a:noAutofit/>
          </a:bodyPr>
          <a:lstStyle/>
          <a:p>
            <a:r>
              <a:rPr lang="es-CO" b="1" dirty="0" smtClean="0">
                <a:solidFill>
                  <a:srgbClr val="0070C0"/>
                </a:solidFill>
                <a:latin typeface="Arial Black" pitchFamily="34" charset="0"/>
              </a:rPr>
              <a:t>UN MENSAJE PARA EL PUEBLO DE DIOS DE ENTONCES</a:t>
            </a:r>
            <a:endParaRPr lang="es-CO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9" name="18 Marcador de contenido"/>
          <p:cNvSpPr>
            <a:spLocks noGrp="1"/>
          </p:cNvSpPr>
          <p:nvPr>
            <p:ph idx="1"/>
          </p:nvPr>
        </p:nvSpPr>
        <p:spPr>
          <a:xfrm>
            <a:off x="842994" y="1844824"/>
            <a:ext cx="8229600" cy="4786346"/>
          </a:xfrm>
        </p:spPr>
        <p:txBody>
          <a:bodyPr>
            <a:noAutofit/>
          </a:bodyPr>
          <a:lstStyle/>
          <a:p>
            <a:r>
              <a:rPr lang="es-CO" dirty="0" smtClean="0">
                <a:latin typeface="Berlin Sans FB" pitchFamily="34" charset="0"/>
              </a:rPr>
              <a:t>La apostasía era casi general.</a:t>
            </a:r>
          </a:p>
          <a:p>
            <a:r>
              <a:rPr lang="es-CO" dirty="0" smtClean="0">
                <a:latin typeface="Berlin Sans FB" pitchFamily="34" charset="0"/>
              </a:rPr>
              <a:t>Era el año 630 a. c.</a:t>
            </a:r>
          </a:p>
          <a:p>
            <a:r>
              <a:rPr lang="es-CO" dirty="0" smtClean="0">
                <a:latin typeface="Berlin Sans FB" pitchFamily="34" charset="0"/>
              </a:rPr>
              <a:t>La crisis que Babilonia traería era conocida por el profeta.</a:t>
            </a:r>
          </a:p>
          <a:p>
            <a:r>
              <a:rPr lang="es-CO" dirty="0" smtClean="0">
                <a:latin typeface="Berlin Sans FB" pitchFamily="34" charset="0"/>
              </a:rPr>
              <a:t>Amonestó a su pueblo.</a:t>
            </a:r>
          </a:p>
          <a:p>
            <a:r>
              <a:rPr lang="es-CO" dirty="0" smtClean="0">
                <a:latin typeface="Berlin Sans FB" pitchFamily="34" charset="0"/>
              </a:rPr>
              <a:t>Termina afirmando su fe el triunfo a pesar de todo:  </a:t>
            </a:r>
            <a:r>
              <a:rPr lang="es-CO" dirty="0" smtClean="0">
                <a:solidFill>
                  <a:schemeClr val="accent2">
                    <a:lumMod val="75000"/>
                  </a:schemeClr>
                </a:solidFill>
                <a:latin typeface="Berlin Sans FB" pitchFamily="34" charset="0"/>
              </a:rPr>
              <a:t>“con todo yo me alegraré  en el Señor, y me gozaré en el Dios de mi salvación” </a:t>
            </a:r>
            <a:r>
              <a:rPr lang="es-CO" sz="2400" dirty="0" err="1" smtClean="0">
                <a:latin typeface="Berlin Sans FB" pitchFamily="34" charset="0"/>
              </a:rPr>
              <a:t>Hab.</a:t>
            </a:r>
            <a:r>
              <a:rPr lang="es-CO" sz="2400" dirty="0" smtClean="0">
                <a:latin typeface="Berlin Sans FB" pitchFamily="34" charset="0"/>
              </a:rPr>
              <a:t> 3:18</a:t>
            </a:r>
            <a:endParaRPr lang="es-CO" dirty="0">
              <a:latin typeface="Berlin Sans FB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734888" y="341784"/>
            <a:ext cx="8229600" cy="1143000"/>
          </a:xfrm>
        </p:spPr>
        <p:txBody>
          <a:bodyPr>
            <a:noAutofit/>
          </a:bodyPr>
          <a:lstStyle/>
          <a:p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</a:rPr>
              <a:t>LA NECESIDAD: AVIVAR</a:t>
            </a:r>
            <a:endParaRPr lang="es-CO" sz="4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9" name="18 Marcador de contenido"/>
          <p:cNvSpPr>
            <a:spLocks noGrp="1"/>
          </p:cNvSpPr>
          <p:nvPr>
            <p:ph idx="1"/>
          </p:nvPr>
        </p:nvSpPr>
        <p:spPr>
          <a:xfrm>
            <a:off x="2486068" y="1928802"/>
            <a:ext cx="4800576" cy="4786346"/>
          </a:xfrm>
        </p:spPr>
        <p:txBody>
          <a:bodyPr>
            <a:noAutofit/>
          </a:bodyPr>
          <a:lstStyle/>
          <a:p>
            <a:r>
              <a:rPr lang="es-CO" dirty="0" smtClean="0">
                <a:latin typeface="Berlin Sans FB" pitchFamily="34" charset="0"/>
              </a:rPr>
              <a:t>Del hebreo </a:t>
            </a:r>
            <a:r>
              <a:rPr lang="es-CO" i="1" dirty="0" err="1" smtClean="0">
                <a:latin typeface="Berlin Sans FB" pitchFamily="34" charset="0"/>
              </a:rPr>
              <a:t>chayah</a:t>
            </a:r>
            <a:r>
              <a:rPr lang="es-CO" i="1" dirty="0" smtClean="0">
                <a:latin typeface="Berlin Sans FB" pitchFamily="34" charset="0"/>
              </a:rPr>
              <a:t> </a:t>
            </a:r>
            <a:endParaRPr lang="es-CO" dirty="0" smtClean="0">
              <a:latin typeface="Berlin Sans FB" pitchFamily="34" charset="0"/>
            </a:endParaRPr>
          </a:p>
          <a:p>
            <a:r>
              <a:rPr lang="es-CO" dirty="0" smtClean="0">
                <a:latin typeface="Berlin Sans FB" pitchFamily="34" charset="0"/>
              </a:rPr>
              <a:t>Vivir</a:t>
            </a:r>
          </a:p>
          <a:p>
            <a:r>
              <a:rPr lang="es-CO" dirty="0" smtClean="0">
                <a:latin typeface="Berlin Sans FB" pitchFamily="34" charset="0"/>
              </a:rPr>
              <a:t>Revivir</a:t>
            </a:r>
          </a:p>
          <a:p>
            <a:r>
              <a:rPr lang="es-CO" dirty="0" smtClean="0">
                <a:latin typeface="Berlin Sans FB" pitchFamily="34" charset="0"/>
              </a:rPr>
              <a:t>Apurar</a:t>
            </a:r>
          </a:p>
          <a:p>
            <a:r>
              <a:rPr lang="es-CO" dirty="0" smtClean="0">
                <a:latin typeface="Berlin Sans FB" pitchFamily="34" charset="0"/>
              </a:rPr>
              <a:t>Hacer resurgir</a:t>
            </a:r>
          </a:p>
          <a:p>
            <a:r>
              <a:rPr lang="es-CO" dirty="0" smtClean="0">
                <a:latin typeface="Berlin Sans FB" pitchFamily="34" charset="0"/>
              </a:rPr>
              <a:t>Reanimar un paciente.</a:t>
            </a:r>
          </a:p>
          <a:p>
            <a:r>
              <a:rPr lang="es-CO" dirty="0" smtClean="0">
                <a:latin typeface="Berlin Sans FB" pitchFamily="34" charset="0"/>
              </a:rPr>
              <a:t>Recuperación </a:t>
            </a:r>
            <a:endParaRPr lang="es-CO" dirty="0">
              <a:latin typeface="Berlin Sans FB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755576" y="485800"/>
            <a:ext cx="8229600" cy="1143000"/>
          </a:xfrm>
        </p:spPr>
        <p:txBody>
          <a:bodyPr>
            <a:noAutofit/>
          </a:bodyPr>
          <a:lstStyle/>
          <a:p>
            <a:r>
              <a:rPr lang="es-CO" sz="4000" dirty="0" smtClean="0">
                <a:solidFill>
                  <a:srgbClr val="0070C0"/>
                </a:solidFill>
                <a:latin typeface="Arial Black" pitchFamily="34" charset="0"/>
              </a:rPr>
              <a:t>LA OBRA POR HACER ES GRANDE</a:t>
            </a:r>
            <a:endParaRPr lang="es-CO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9" name="18 Marcador de contenido"/>
          <p:cNvSpPr>
            <a:spLocks noGrp="1"/>
          </p:cNvSpPr>
          <p:nvPr>
            <p:ph idx="1"/>
          </p:nvPr>
        </p:nvSpPr>
        <p:spPr>
          <a:xfrm>
            <a:off x="1414498" y="2357430"/>
            <a:ext cx="6657964" cy="2714644"/>
          </a:xfrm>
        </p:spPr>
        <p:txBody>
          <a:bodyPr>
            <a:noAutofit/>
          </a:bodyPr>
          <a:lstStyle/>
          <a:p>
            <a:r>
              <a:rPr lang="es-CO" sz="3600" dirty="0" smtClean="0">
                <a:latin typeface="Berlin Sans FB" pitchFamily="34" charset="0"/>
              </a:rPr>
              <a:t> Falta mucho por hacer.</a:t>
            </a:r>
          </a:p>
          <a:p>
            <a:r>
              <a:rPr lang="es-CO" sz="3600" dirty="0" smtClean="0">
                <a:latin typeface="Berlin Sans FB" pitchFamily="34" charset="0"/>
              </a:rPr>
              <a:t>¿Cuál es tu lugar en la obra?</a:t>
            </a:r>
          </a:p>
          <a:p>
            <a:r>
              <a:rPr lang="es-CO" sz="3600" dirty="0" smtClean="0">
                <a:latin typeface="Berlin Sans FB" pitchFamily="34" charset="0"/>
              </a:rPr>
              <a:t>Los dones ayudan a definir el lugar.</a:t>
            </a:r>
          </a:p>
          <a:p>
            <a:r>
              <a:rPr lang="es-CO" sz="3600" dirty="0" smtClean="0">
                <a:latin typeface="Berlin Sans FB" pitchFamily="34" charset="0"/>
              </a:rPr>
              <a:t>¿Los dones tienen géneros?</a:t>
            </a:r>
          </a:p>
          <a:p>
            <a:endParaRPr lang="es-CO" sz="3600" dirty="0" smtClean="0">
              <a:latin typeface="Berlin Sans FB" pitchFamily="34" charset="0"/>
            </a:endParaRPr>
          </a:p>
          <a:p>
            <a:endParaRPr lang="es-CO" sz="3600" dirty="0">
              <a:latin typeface="Berlin Sans FB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1403648" y="1268760"/>
            <a:ext cx="7200800" cy="5184576"/>
          </a:xfrm>
        </p:spPr>
        <p:txBody>
          <a:bodyPr>
            <a:noAutofit/>
          </a:bodyPr>
          <a:lstStyle/>
          <a:p>
            <a:pPr algn="ctr"/>
            <a:r>
              <a:rPr lang="es-CO" sz="4400" dirty="0" smtClean="0">
                <a:solidFill>
                  <a:srgbClr val="CC0000"/>
                </a:solidFill>
                <a:latin typeface="Arial Black" pitchFamily="34" charset="0"/>
              </a:rPr>
              <a:t>SEÑOR, AVIVA TÚ.</a:t>
            </a:r>
            <a:br>
              <a:rPr lang="es-CO" sz="4400" dirty="0" smtClean="0">
                <a:solidFill>
                  <a:srgbClr val="CC0000"/>
                </a:solidFill>
                <a:latin typeface="Arial Black" pitchFamily="34" charset="0"/>
              </a:rPr>
            </a:br>
            <a:r>
              <a:rPr lang="es-CO" sz="4400" dirty="0" smtClean="0">
                <a:solidFill>
                  <a:srgbClr val="CC0000"/>
                </a:solidFill>
                <a:latin typeface="Arial Black" pitchFamily="34" charset="0"/>
              </a:rPr>
              <a:t/>
            </a:r>
            <a:br>
              <a:rPr lang="es-CO" sz="4400" dirty="0" smtClean="0">
                <a:solidFill>
                  <a:srgbClr val="CC0000"/>
                </a:solidFill>
                <a:latin typeface="Arial Black" pitchFamily="34" charset="0"/>
              </a:rPr>
            </a:br>
            <a:r>
              <a:rPr lang="es-CO" sz="4400" dirty="0" smtClean="0">
                <a:solidFill>
                  <a:srgbClr val="CC0000"/>
                </a:solidFill>
                <a:latin typeface="Arial Black" pitchFamily="34" charset="0"/>
              </a:rPr>
              <a:t/>
            </a:r>
            <a:br>
              <a:rPr lang="es-CO" sz="4400" dirty="0" smtClean="0">
                <a:solidFill>
                  <a:srgbClr val="CC0000"/>
                </a:solidFill>
                <a:latin typeface="Arial Black" pitchFamily="34" charset="0"/>
              </a:rPr>
            </a:br>
            <a:r>
              <a:rPr lang="es-CO" sz="4400" dirty="0" smtClean="0">
                <a:solidFill>
                  <a:srgbClr val="CC0000"/>
                </a:solidFill>
                <a:latin typeface="Arial Black" pitchFamily="34" charset="0"/>
              </a:rPr>
              <a:t>EL CIELO TIENE  EL REMEDIO</a:t>
            </a:r>
            <a:endParaRPr lang="es-CO" sz="4400" dirty="0">
              <a:solidFill>
                <a:srgbClr val="CC0000"/>
              </a:solidFill>
              <a:latin typeface="Arial Black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84886" cy="1143000"/>
          </a:xfrm>
        </p:spPr>
        <p:txBody>
          <a:bodyPr>
            <a:noAutofit/>
          </a:bodyPr>
          <a:lstStyle/>
          <a:p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</a:rPr>
              <a:t>EL AMOR A CRISTO AVIVA</a:t>
            </a:r>
            <a:endParaRPr lang="es-CO" sz="4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9" name="18 Marcador de contenido"/>
          <p:cNvSpPr>
            <a:spLocks noGrp="1"/>
          </p:cNvSpPr>
          <p:nvPr>
            <p:ph idx="1"/>
          </p:nvPr>
        </p:nvSpPr>
        <p:spPr>
          <a:xfrm>
            <a:off x="842994" y="1928802"/>
            <a:ext cx="8229600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O" dirty="0" smtClean="0">
                <a:latin typeface="Arial Rounded MT Bold" pitchFamily="34" charset="0"/>
              </a:rPr>
              <a:t>“El amor de Cristo constriñe al hombre a unirse con él en sus labores y sacrificios.  La revelación del amor divino </a:t>
            </a:r>
            <a:r>
              <a:rPr lang="es-CO" sz="4800" i="1" dirty="0" smtClean="0">
                <a:solidFill>
                  <a:srgbClr val="CC0000"/>
                </a:solidFill>
                <a:latin typeface="Arial Rounded MT Bold" pitchFamily="34" charset="0"/>
              </a:rPr>
              <a:t>aviva</a:t>
            </a:r>
            <a:r>
              <a:rPr lang="es-CO" dirty="0" smtClean="0">
                <a:latin typeface="Arial Rounded MT Bold" pitchFamily="34" charset="0"/>
              </a:rPr>
              <a:t> en ellos la realidad de su obligación descuidada de ser portadores de luz para el mundo, y los inspira con un espíritu misionero”.  </a:t>
            </a:r>
            <a:r>
              <a:rPr lang="es-CO" sz="2400" dirty="0" smtClean="0">
                <a:latin typeface="Arial Rounded MT Bold" pitchFamily="34" charset="0"/>
              </a:rPr>
              <a:t>A fin de conocerle,  21 de julio </a:t>
            </a:r>
            <a:endParaRPr lang="es-CO" sz="2400" dirty="0">
              <a:latin typeface="Arial Rounded MT Bold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734888" y="557808"/>
            <a:ext cx="8229600" cy="1143000"/>
          </a:xfrm>
        </p:spPr>
        <p:txBody>
          <a:bodyPr>
            <a:noAutofit/>
          </a:bodyPr>
          <a:lstStyle/>
          <a:p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</a:rPr>
              <a:t>EL ESPÍRITU SANTO DA </a:t>
            </a:r>
            <a:br>
              <a:rPr lang="es-CO" sz="40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</a:rPr>
              <a:t>EL PODER</a:t>
            </a:r>
            <a:endParaRPr lang="es-CO" sz="4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9" name="18 Marcador de contenido"/>
          <p:cNvSpPr>
            <a:spLocks noGrp="1"/>
          </p:cNvSpPr>
          <p:nvPr>
            <p:ph idx="1"/>
          </p:nvPr>
        </p:nvSpPr>
        <p:spPr>
          <a:xfrm>
            <a:off x="1428728" y="2780928"/>
            <a:ext cx="7319736" cy="31649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O" sz="3600" dirty="0" smtClean="0">
                <a:latin typeface="Arial Rounded MT Bold" pitchFamily="34" charset="0"/>
              </a:rPr>
              <a:t>“Es el Espíritu Santo el que </a:t>
            </a:r>
            <a:r>
              <a:rPr lang="es-CO" sz="6000" i="1" dirty="0" smtClean="0">
                <a:solidFill>
                  <a:srgbClr val="CC0000"/>
                </a:solidFill>
                <a:latin typeface="Arial Rounded MT Bold" pitchFamily="34" charset="0"/>
              </a:rPr>
              <a:t>aviva</a:t>
            </a:r>
            <a:r>
              <a:rPr lang="es-CO" sz="5400" i="1" dirty="0" smtClean="0">
                <a:solidFill>
                  <a:srgbClr val="0070C0"/>
                </a:solidFill>
                <a:latin typeface="Arial Rounded MT Bold" pitchFamily="34" charset="0"/>
              </a:rPr>
              <a:t> </a:t>
            </a:r>
            <a:r>
              <a:rPr lang="es-CO" sz="3600" dirty="0" smtClean="0">
                <a:latin typeface="Arial Rounded MT Bold" pitchFamily="34" charset="0"/>
              </a:rPr>
              <a:t>las facultades del alma amortecida”  </a:t>
            </a:r>
            <a:r>
              <a:rPr lang="es-CO" sz="2800" dirty="0" smtClean="0">
                <a:latin typeface="Arial Rounded MT Bold" pitchFamily="34" charset="0"/>
              </a:rPr>
              <a:t>A fin de conocerle,  6 julio</a:t>
            </a:r>
            <a:r>
              <a:rPr lang="es-CO" sz="2000" dirty="0" smtClean="0">
                <a:latin typeface="Arial Rounded MT Bold" pitchFamily="34" charset="0"/>
              </a:rPr>
              <a:t>. </a:t>
            </a:r>
            <a:endParaRPr lang="es-CO" sz="2000" dirty="0">
              <a:latin typeface="Arial Rounded MT Bold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-32" y="0"/>
            <a:ext cx="642942" cy="6858024"/>
            <a:chOff x="1071538" y="0"/>
            <a:chExt cx="642942" cy="6858024"/>
          </a:xfrm>
        </p:grpSpPr>
        <p:sp>
          <p:nvSpPr>
            <p:cNvPr id="9" name="8 Rectángulo"/>
            <p:cNvSpPr/>
            <p:nvPr/>
          </p:nvSpPr>
          <p:spPr>
            <a:xfrm>
              <a:off x="1071538" y="0"/>
              <a:ext cx="642942" cy="68580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42976" y="785818"/>
              <a:ext cx="5362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95000"/>
                    </a:schemeClr>
                  </a:solidFill>
                  <a:latin typeface="Goudy Stout" pitchFamily="18" charset="0"/>
                </a:rPr>
                <a:t>AVIVA</a:t>
              </a:r>
              <a:endParaRPr lang="es-CO" dirty="0">
                <a:solidFill>
                  <a:schemeClr val="bg1">
                    <a:lumMod val="95000"/>
                  </a:schemeClr>
                </a:solidFill>
                <a:latin typeface="Goudy Stout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-357222" y="5371943"/>
            <a:ext cx="1358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TU</a:t>
            </a:r>
          </a:p>
          <a:p>
            <a:pPr algn="ctr"/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CO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OBRA</a:t>
            </a:r>
            <a:endParaRPr lang="es-CO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806896" y="269776"/>
            <a:ext cx="8229600" cy="1143000"/>
          </a:xfrm>
        </p:spPr>
        <p:txBody>
          <a:bodyPr>
            <a:noAutofit/>
          </a:bodyPr>
          <a:lstStyle/>
          <a:p>
            <a:r>
              <a:rPr lang="es-CO" sz="4000" b="1" dirty="0" smtClean="0">
                <a:solidFill>
                  <a:srgbClr val="0070C0"/>
                </a:solidFill>
                <a:latin typeface="Arial Black" pitchFamily="34" charset="0"/>
              </a:rPr>
              <a:t>LA PALABRA CONTRIBUYE</a:t>
            </a:r>
            <a:endParaRPr lang="es-CO" sz="4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9" name="18 Marcador de contenido"/>
          <p:cNvSpPr>
            <a:spLocks noGrp="1"/>
          </p:cNvSpPr>
          <p:nvPr>
            <p:ph idx="1"/>
          </p:nvPr>
        </p:nvSpPr>
        <p:spPr>
          <a:xfrm>
            <a:off x="899592" y="1988840"/>
            <a:ext cx="8044356" cy="43204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O" dirty="0" smtClean="0">
                <a:latin typeface="Arial Rounded MT Bold" pitchFamily="34" charset="0"/>
              </a:rPr>
              <a:t>“Recibida en el alma, la levadura de la verdad regulará los deseos,  purificará los pensamientos, dulcificará la disposición.  </a:t>
            </a:r>
            <a:r>
              <a:rPr lang="es-CO" sz="4800" i="1" dirty="0" smtClean="0">
                <a:solidFill>
                  <a:srgbClr val="CC0000"/>
                </a:solidFill>
                <a:latin typeface="Arial Rounded MT Bold" pitchFamily="34" charset="0"/>
              </a:rPr>
              <a:t>Aviva</a:t>
            </a:r>
            <a:r>
              <a:rPr lang="es-CO" dirty="0" smtClean="0">
                <a:solidFill>
                  <a:srgbClr val="0070C0"/>
                </a:solidFill>
                <a:latin typeface="Arial Rounded MT Bold" pitchFamily="34" charset="0"/>
              </a:rPr>
              <a:t>  </a:t>
            </a:r>
            <a:r>
              <a:rPr lang="es-CO" dirty="0" smtClean="0">
                <a:latin typeface="Arial Rounded MT Bold" pitchFamily="34" charset="0"/>
              </a:rPr>
              <a:t>las facultades de la mente  y las energías del alma.  Aumenta la capacidad de sentir, de amar”,  </a:t>
            </a:r>
            <a:r>
              <a:rPr lang="es-CO" sz="2400" dirty="0" smtClean="0">
                <a:latin typeface="Arial Rounded MT Bold" pitchFamily="34" charset="0"/>
              </a:rPr>
              <a:t>Palabras de Vida del Gran Maestro Pág.72.2</a:t>
            </a:r>
            <a:endParaRPr lang="es-CO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s-CO" dirty="0" smtClean="0">
                <a:latin typeface="Arial Rounded MT Bold" pitchFamily="34" charset="0"/>
              </a:rPr>
              <a:t> </a:t>
            </a:r>
            <a:endParaRPr lang="es-CO" dirty="0">
              <a:latin typeface="Arial Rounded MT Bold" pitchFamily="34" charset="0"/>
            </a:endParaRPr>
          </a:p>
        </p:txBody>
      </p:sp>
      <p:pic>
        <p:nvPicPr>
          <p:cNvPr id="20" name="9 Marcador de contenido" descr="ANTORCHA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2271820"/>
            <a:ext cx="500034" cy="301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787</TotalTime>
  <Words>682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Trek</vt:lpstr>
      <vt:lpstr>AVIVA TU OBRA en mí</vt:lpstr>
      <vt:lpstr>UN MENSAJE PARA  EL TIEMPO DEL FIN</vt:lpstr>
      <vt:lpstr>UN MENSAJE PARA EL PUEBLO DE DIOS DE ENTONCES</vt:lpstr>
      <vt:lpstr>LA NECESIDAD: AVIVAR</vt:lpstr>
      <vt:lpstr>LA OBRA POR HACER ES GRANDE</vt:lpstr>
      <vt:lpstr>SEÑOR, AVIVA TÚ.   EL CIELO TIENE  EL REMEDIO</vt:lpstr>
      <vt:lpstr>EL AMOR A CRISTO AVIVA</vt:lpstr>
      <vt:lpstr>EL ESPÍRITU SANTO DA  EL PODER</vt:lpstr>
      <vt:lpstr>LA PALABRA CONTRIBUYE</vt:lpstr>
      <vt:lpstr>QUE TU LLAMA  NO SE APAGUE</vt:lpstr>
      <vt:lpstr>QUE TU LLAMA  NO SE APAGUE</vt:lpstr>
      <vt:lpstr>Slide 12</vt:lpstr>
      <vt:lpstr>AVIVA TU     OBRA en mí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AVIVA TU OBRA</dc:title>
  <dc:creator>PERSONAL</dc:creator>
  <cp:lastModifiedBy>Leticia Leito</cp:lastModifiedBy>
  <cp:revision>44</cp:revision>
  <dcterms:created xsi:type="dcterms:W3CDTF">2008-02-27T13:59:42Z</dcterms:created>
  <dcterms:modified xsi:type="dcterms:W3CDTF">2012-11-05T16:30:50Z</dcterms:modified>
</cp:coreProperties>
</file>