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259" r:id="rId4"/>
    <p:sldId id="260" r:id="rId5"/>
    <p:sldId id="261" r:id="rId6"/>
    <p:sldId id="277" r:id="rId7"/>
    <p:sldId id="262" r:id="rId8"/>
    <p:sldId id="282" r:id="rId9"/>
    <p:sldId id="263" r:id="rId10"/>
    <p:sldId id="264" r:id="rId11"/>
    <p:sldId id="265" r:id="rId12"/>
    <p:sldId id="278" r:id="rId13"/>
    <p:sldId id="281" r:id="rId14"/>
    <p:sldId id="266" r:id="rId15"/>
    <p:sldId id="279" r:id="rId16"/>
    <p:sldId id="267" r:id="rId17"/>
    <p:sldId id="268" r:id="rId18"/>
    <p:sldId id="280" r:id="rId19"/>
    <p:sldId id="269" r:id="rId20"/>
    <p:sldId id="272" r:id="rId21"/>
    <p:sldId id="283" r:id="rId22"/>
    <p:sldId id="284" r:id="rId23"/>
    <p:sldId id="285" r:id="rId24"/>
    <p:sldId id="273" r:id="rId25"/>
    <p:sldId id="274" r:id="rId26"/>
    <p:sldId id="270" r:id="rId27"/>
    <p:sldId id="271" r:id="rId28"/>
    <p:sldId id="275" r:id="rId29"/>
    <p:sldId id="2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5C10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4" d="100"/>
          <a:sy n="54" d="100"/>
        </p:scale>
        <p:origin x="-1530" y="-1056"/>
      </p:cViewPr>
      <p:guideLst>
        <p:guide orient="horz" pos="2160"/>
        <p:guide pos="2880"/>
      </p:guideLst>
    </p:cSldViewPr>
  </p:slideViewPr>
  <p:notesTextViewPr>
    <p:cViewPr>
      <p:scale>
        <a:sx n="100" d="100"/>
        <a:sy n="100" d="100"/>
      </p:scale>
      <p:origin x="0" y="0"/>
    </p:cViewPr>
  </p:notesTextViewPr>
  <p:notesViewPr>
    <p:cSldViewPr snapToGrid="0" snapToObjects="1">
      <p:cViewPr>
        <p:scale>
          <a:sx n="108" d="100"/>
          <a:sy n="108" d="100"/>
        </p:scale>
        <p:origin x="-1884" y="125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06588D-0AE3-40C7-A8ED-D1F4AC7A5657}" type="datetimeFigureOut">
              <a:rPr lang="es-MX" smtClean="0"/>
              <a:pPr/>
              <a:t>19/05/2014</a:t>
            </a:fld>
            <a:endParaRPr lang="es-MX"/>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F3E016-748D-48E9-B776-78A45AEBE89C}" type="slidenum">
              <a:rPr lang="es-MX" smtClean="0"/>
              <a:pPr/>
              <a:t>‹#›</a:t>
            </a:fld>
            <a:endParaRPr lang="es-MX"/>
          </a:p>
        </p:txBody>
      </p:sp>
    </p:spTree>
    <p:extLst>
      <p:ext uri="{BB962C8B-B14F-4D97-AF65-F5344CB8AC3E}">
        <p14:creationId xmlns:p14="http://schemas.microsoft.com/office/powerpoint/2010/main" xmlns="" val="3326852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19AB9-81F9-0647-8AA0-601CDAA08E7C}" type="datetimeFigureOut">
              <a:rPr lang="en-US" smtClean="0"/>
              <a:pPr/>
              <a:t>5/19/2014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472E6-24D8-6549-8374-269FA915840B}" type="slidenum">
              <a:rPr lang="en-US" smtClean="0"/>
              <a:pPr/>
              <a:t>‹#›</a:t>
            </a:fld>
            <a:endParaRPr lang="en-US"/>
          </a:p>
        </p:txBody>
      </p:sp>
    </p:spTree>
    <p:extLst>
      <p:ext uri="{BB962C8B-B14F-4D97-AF65-F5344CB8AC3E}">
        <p14:creationId xmlns:p14="http://schemas.microsoft.com/office/powerpoint/2010/main" xmlns="" val="2157007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aithtrustinstitute.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a:t>
            </a:fld>
            <a:endParaRPr lang="en-US" dirty="0"/>
          </a:p>
        </p:txBody>
      </p:sp>
    </p:spTree>
    <p:extLst>
      <p:ext uri="{BB962C8B-B14F-4D97-AF65-F5344CB8AC3E}">
        <p14:creationId xmlns:p14="http://schemas.microsoft.com/office/powerpoint/2010/main" xmlns="" val="73064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5571" y="4343400"/>
            <a:ext cx="5486400" cy="4114800"/>
          </a:xfrm>
        </p:spPr>
        <p:txBody>
          <a:bodyPr/>
          <a:lstStyle/>
          <a:p>
            <a:pPr>
              <a:lnSpc>
                <a:spcPct val="110000"/>
              </a:lnSpc>
            </a:pPr>
            <a:r>
              <a:rPr lang="en-US" sz="1200" b="1" kern="1200" dirty="0" smtClean="0">
                <a:solidFill>
                  <a:schemeClr val="tx1"/>
                </a:solidFill>
                <a:effectLst/>
                <a:latin typeface="+mn-lt"/>
                <a:ea typeface="+mn-ea"/>
                <a:cs typeface="+mn-cs"/>
              </a:rPr>
              <a:t>General Facts about Domestic Violence:</a:t>
            </a: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There is no one profile of abusers or victims.  Both may come from all age groups, ethnic groups, socio-economic classes, professions, and religious or non-religious communities.  Abuse and violence may take several forms: physical, sexual, or emotional. In the case of the elderly and children it may also include severe neglect.  </a:t>
            </a:r>
            <a:r>
              <a:rPr lang="en-US" sz="1200" i="1" kern="1200" dirty="0" smtClean="0">
                <a:solidFill>
                  <a:schemeClr val="tx1"/>
                </a:solidFill>
                <a:effectLst/>
                <a:latin typeface="+mn-lt"/>
                <a:ea typeface="+mn-ea"/>
                <a:cs typeface="+mn-cs"/>
              </a:rPr>
              <a:t>[The following statistics are primarily for the US. Presenters should research stats from their own territory to be most relevant]</a:t>
            </a:r>
            <a:endParaRPr lang="en-US" sz="1200" kern="1200" dirty="0" smtClean="0">
              <a:solidFill>
                <a:schemeClr val="tx1"/>
              </a:solidFill>
              <a:effectLst/>
              <a:latin typeface="+mn-lt"/>
              <a:ea typeface="+mn-ea"/>
              <a:cs typeface="+mn-cs"/>
            </a:endParaRPr>
          </a:p>
          <a:p>
            <a:pPr>
              <a:lnSpc>
                <a:spcPct val="110000"/>
              </a:lnSpc>
            </a:pPr>
            <a:endParaRPr lang="en-US" b="1" dirty="0"/>
          </a:p>
          <a:p>
            <a:pPr>
              <a:lnSpc>
                <a:spcPct val="110000"/>
              </a:lnSpc>
            </a:pPr>
            <a:r>
              <a:rPr lang="en-US" sz="1200" b="1" kern="1200" dirty="0" smtClean="0">
                <a:solidFill>
                  <a:schemeClr val="tx1"/>
                </a:solidFill>
                <a:effectLst/>
                <a:latin typeface="+mn-lt"/>
                <a:ea typeface="+mn-ea"/>
                <a:cs typeface="+mn-cs"/>
              </a:rPr>
              <a:t> The Victims</a:t>
            </a:r>
            <a:r>
              <a:rPr lang="en-US" sz="1200" kern="1200" dirty="0" smtClean="0">
                <a:solidFill>
                  <a:schemeClr val="tx1"/>
                </a:solidFill>
                <a:effectLst/>
                <a:latin typeface="+mn-lt"/>
                <a:ea typeface="+mn-ea"/>
                <a:cs typeface="+mn-cs"/>
              </a:rPr>
              <a:t>: </a:t>
            </a:r>
          </a:p>
          <a:p>
            <a:pPr>
              <a:lnSpc>
                <a:spcPct val="110000"/>
              </a:lnSpc>
            </a:pPr>
            <a:endParaRPr lang="en-US" sz="1200" kern="1200" dirty="0" smtClean="0">
              <a:solidFill>
                <a:schemeClr val="tx1"/>
              </a:solidFill>
              <a:effectLst/>
              <a:latin typeface="+mn-lt"/>
              <a:ea typeface="+mn-ea"/>
              <a:cs typeface="+mn-cs"/>
            </a:endParaRPr>
          </a:p>
          <a:p>
            <a:pPr marL="171450" lvl="0" indent="-171450">
              <a:lnSpc>
                <a:spcPct val="110000"/>
              </a:lnSpc>
              <a:buFont typeface="Arial"/>
              <a:buChar char="•"/>
            </a:pPr>
            <a:r>
              <a:rPr lang="en-US" sz="1200" kern="1200" dirty="0" smtClean="0">
                <a:solidFill>
                  <a:schemeClr val="tx1"/>
                </a:solidFill>
                <a:effectLst/>
                <a:latin typeface="+mn-lt"/>
                <a:ea typeface="+mn-ea"/>
                <a:cs typeface="+mn-cs"/>
              </a:rPr>
              <a:t>1 in 4 women will experience domestic violence, also known as intimate partner violence, during her lifetime.</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Women are more likely than men to be killed by an intimate partner.</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Women between the ages of 20-24 are at the greatest risk of becoming victims of domestic violence.</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Every year, 1 in 3 female homicide victims is murdered by her current or former partner. National Coalition Against Domestic Violence (NCADV) factsheet. </a:t>
            </a:r>
            <a:r>
              <a:rPr lang="en-US" sz="1200" i="1" kern="1200" dirty="0" smtClean="0">
                <a:solidFill>
                  <a:schemeClr val="tx1"/>
                </a:solidFill>
                <a:effectLst/>
                <a:latin typeface="+mn-lt"/>
                <a:ea typeface="+mn-ea"/>
                <a:cs typeface="+mn-cs"/>
              </a:rPr>
              <a:t>Domestic Violence Facts.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10</a:t>
            </a:fld>
            <a:endParaRPr lang="en-US" dirty="0"/>
          </a:p>
        </p:txBody>
      </p:sp>
    </p:spTree>
    <p:extLst>
      <p:ext uri="{BB962C8B-B14F-4D97-AF65-F5344CB8AC3E}">
        <p14:creationId xmlns:p14="http://schemas.microsoft.com/office/powerpoint/2010/main" xmlns="" val="115211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The Families:</a:t>
            </a:r>
          </a:p>
          <a:p>
            <a:pPr marL="171450" indent="-171450">
              <a:lnSpc>
                <a:spcPct val="110000"/>
              </a:lnSpc>
              <a:buFont typeface="Arial"/>
              <a:buChar char="•"/>
            </a:pPr>
            <a:endParaRPr lang="en-US" sz="1200" kern="1200" dirty="0" smtClean="0">
              <a:solidFill>
                <a:schemeClr val="tx1"/>
              </a:solidFill>
              <a:effectLst/>
              <a:latin typeface="+mn-lt"/>
              <a:ea typeface="+mn-ea"/>
              <a:cs typeface="+mn-cs"/>
            </a:endParaRPr>
          </a:p>
          <a:p>
            <a:pPr marL="171450" lvl="0" indent="-171450">
              <a:lnSpc>
                <a:spcPct val="110000"/>
              </a:lnSpc>
              <a:buFont typeface="Arial"/>
              <a:buChar char="•"/>
            </a:pPr>
            <a:r>
              <a:rPr lang="en-US" sz="1200" kern="1200" dirty="0" smtClean="0">
                <a:solidFill>
                  <a:schemeClr val="tx1"/>
                </a:solidFill>
                <a:effectLst/>
                <a:latin typeface="+mn-lt"/>
                <a:ea typeface="+mn-ea"/>
                <a:cs typeface="+mn-cs"/>
              </a:rPr>
              <a:t>Every year, more than 3 million children witness domestic violence in their homes.</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Thirty to sixty percent of children who live in homes where there is domestic violence also suffer abuse or neglect. </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11</a:t>
            </a:fld>
            <a:endParaRPr lang="en-US" dirty="0"/>
          </a:p>
        </p:txBody>
      </p:sp>
    </p:spTree>
    <p:extLst>
      <p:ext uri="{BB962C8B-B14F-4D97-AF65-F5344CB8AC3E}">
        <p14:creationId xmlns:p14="http://schemas.microsoft.com/office/powerpoint/2010/main" xmlns="" val="425665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1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 recent study found that children exposed to domestic violence at home are more likely to have health problems, including becoming sick more often, having frequent headaches or stomachaches, and being more tired and lethargic.</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12</a:t>
            </a:fld>
            <a:endParaRPr lang="en-US" dirty="0"/>
          </a:p>
        </p:txBody>
      </p:sp>
    </p:spTree>
    <p:extLst>
      <p:ext uri="{BB962C8B-B14F-4D97-AF65-F5344CB8AC3E}">
        <p14:creationId xmlns:p14="http://schemas.microsoft.com/office/powerpoint/2010/main" xmlns="" val="140444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0000"/>
              </a:lnSpc>
              <a:buFont typeface="Arial"/>
              <a:buChar char="•"/>
            </a:pPr>
            <a:r>
              <a:rPr lang="en-US" sz="1200" kern="1200" dirty="0" smtClean="0">
                <a:solidFill>
                  <a:schemeClr val="tx1"/>
                </a:solidFill>
                <a:effectLst/>
                <a:latin typeface="+mn-lt"/>
                <a:ea typeface="+mn-ea"/>
                <a:cs typeface="+mn-cs"/>
              </a:rPr>
              <a:t>Another study found that children are more likely to intervene when they witness severe violence against a parent. This can place a child at great risk for injury or even death.</a:t>
            </a: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13</a:t>
            </a:fld>
            <a:endParaRPr lang="en-US" dirty="0"/>
          </a:p>
        </p:txBody>
      </p:sp>
    </p:spTree>
    <p:extLst>
      <p:ext uri="{BB962C8B-B14F-4D97-AF65-F5344CB8AC3E}">
        <p14:creationId xmlns:p14="http://schemas.microsoft.com/office/powerpoint/2010/main" xmlns="" val="1325896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The Consequences:</a:t>
            </a:r>
          </a:p>
          <a:p>
            <a:pPr>
              <a:lnSpc>
                <a:spcPct val="110000"/>
              </a:lnSpc>
            </a:pPr>
            <a:endParaRPr lang="en-US" sz="1200" kern="1200" dirty="0" smtClean="0">
              <a:solidFill>
                <a:schemeClr val="tx1"/>
              </a:solidFill>
              <a:effectLst/>
              <a:latin typeface="+mn-lt"/>
              <a:ea typeface="+mn-ea"/>
              <a:cs typeface="+mn-cs"/>
            </a:endParaRPr>
          </a:p>
          <a:p>
            <a:pPr marL="171450" lvl="0" indent="-171450">
              <a:lnSpc>
                <a:spcPct val="110000"/>
              </a:lnSpc>
              <a:buFont typeface="Arial"/>
              <a:buChar char="•"/>
            </a:pPr>
            <a:r>
              <a:rPr lang="en-US" sz="1200" kern="1200" dirty="0" smtClean="0">
                <a:solidFill>
                  <a:schemeClr val="tx1"/>
                </a:solidFill>
                <a:effectLst/>
                <a:latin typeface="+mn-lt"/>
                <a:ea typeface="+mn-ea"/>
                <a:cs typeface="+mn-cs"/>
              </a:rPr>
              <a:t>Survivors of domestic violence face high rates of depression, sleep disturbances, and other emotional distress.</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Domestic violence contributes to poor health for many survivors.</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14</a:t>
            </a:fld>
            <a:endParaRPr lang="en-US" dirty="0"/>
          </a:p>
        </p:txBody>
      </p:sp>
    </p:spTree>
    <p:extLst>
      <p:ext uri="{BB962C8B-B14F-4D97-AF65-F5344CB8AC3E}">
        <p14:creationId xmlns:p14="http://schemas.microsoft.com/office/powerpoint/2010/main" xmlns="" val="184759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0000"/>
              </a:lnSpc>
              <a:buFont typeface="Arial"/>
              <a:buChar char="•"/>
            </a:pPr>
            <a:r>
              <a:rPr lang="en-US" sz="1200" kern="1200" dirty="0" smtClean="0">
                <a:solidFill>
                  <a:schemeClr val="tx1"/>
                </a:solidFill>
                <a:effectLst/>
                <a:latin typeface="+mn-lt"/>
                <a:ea typeface="+mn-ea"/>
                <a:cs typeface="+mn-cs"/>
              </a:rPr>
              <a:t>Without help, girls who witness domestic violence are more vulnerable to abuse as teens and adults.</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Without help, boys who witness domestic violence are far more likely to become abusers of their partners and/or children as adults, thus continuing the cycle of violence in the next generation.</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15</a:t>
            </a:fld>
            <a:endParaRPr lang="en-US" dirty="0"/>
          </a:p>
        </p:txBody>
      </p:sp>
    </p:spTree>
    <p:extLst>
      <p:ext uri="{BB962C8B-B14F-4D97-AF65-F5344CB8AC3E}">
        <p14:creationId xmlns:p14="http://schemas.microsoft.com/office/powerpoint/2010/main" xmlns="" val="2015994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More Important Facts:</a:t>
            </a:r>
          </a:p>
          <a:p>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Most incidents of domestic violence are NEVER reported.</a:t>
            </a:r>
          </a:p>
          <a:p>
            <a:pPr marL="171450" lvl="0" indent="-171450">
              <a:buFont typeface="Arial"/>
              <a:buChar char="•"/>
            </a:pPr>
            <a:r>
              <a:rPr lang="en-US" sz="1200" kern="1200" dirty="0" smtClean="0">
                <a:solidFill>
                  <a:schemeClr val="tx1"/>
                </a:solidFill>
                <a:effectLst/>
                <a:latin typeface="+mn-lt"/>
                <a:ea typeface="+mn-ea"/>
                <a:cs typeface="+mn-cs"/>
              </a:rPr>
              <a:t>Victims rarely lie.  Experts agree that children ordinarily cannot describe experiences they have never had. We must listen and respond appropriately. Faith Trust Institute, </a:t>
            </a:r>
            <a:r>
              <a:rPr lang="en-US" sz="1200" i="1" kern="1200" dirty="0" smtClean="0">
                <a:solidFill>
                  <a:schemeClr val="tx1"/>
                </a:solidFill>
                <a:effectLst/>
                <a:latin typeface="+mn-lt"/>
                <a:ea typeface="+mn-ea"/>
                <a:cs typeface="+mn-cs"/>
              </a:rPr>
              <a:t>FAQs about child abuse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www.faithtrustinstitute.org</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16</a:t>
            </a:fld>
            <a:endParaRPr lang="en-US" dirty="0"/>
          </a:p>
        </p:txBody>
      </p:sp>
    </p:spTree>
    <p:extLst>
      <p:ext uri="{BB962C8B-B14F-4D97-AF65-F5344CB8AC3E}">
        <p14:creationId xmlns:p14="http://schemas.microsoft.com/office/powerpoint/2010/main" xmlns="" val="153738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A Model for Godly Relationships</a:t>
            </a: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These facts are not pleasant and remind us of the brokenness of the world we live in.  The wonderful news is that God has not left us alone. Scripture presents the true picture of how human relationships should look.  Human beings are created by a relational Triune God—The Trinity, God, being one, yet composed of three distinct persons, Father, Son, and Holy Spirit.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17</a:t>
            </a:fld>
            <a:endParaRPr lang="en-US" dirty="0"/>
          </a:p>
        </p:txBody>
      </p:sp>
    </p:spTree>
    <p:extLst>
      <p:ext uri="{BB962C8B-B14F-4D97-AF65-F5344CB8AC3E}">
        <p14:creationId xmlns:p14="http://schemas.microsoft.com/office/powerpoint/2010/main" xmlns="" val="1708771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Our relational God then created us to be in significant and fulfilling relationships.  Hence, our relationships are to reflect the relationality within the Holy Trinity.  In essence, God intends for all our relationships to be a reflection of Him!</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We must of course acknowledge that unlike God, we are not perfect and because of these imperfections we will struggle in applying biblical principles to our relationships. We must seek God’s guidance for grace and strength to attain true freedom in our relationships.</a:t>
            </a:r>
          </a:p>
          <a:p>
            <a:pPr>
              <a:lnSpc>
                <a:spcPct val="110000"/>
              </a:lnSpc>
            </a:pP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18</a:t>
            </a:fld>
            <a:endParaRPr lang="en-US" dirty="0"/>
          </a:p>
        </p:txBody>
      </p:sp>
    </p:spTree>
    <p:extLst>
      <p:ext uri="{BB962C8B-B14F-4D97-AF65-F5344CB8AC3E}">
        <p14:creationId xmlns:p14="http://schemas.microsoft.com/office/powerpoint/2010/main" xmlns="" val="2106773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a:buChar char="•"/>
            </a:pPr>
            <a:r>
              <a:rPr lang="en-US" sz="1200" kern="1200" dirty="0" smtClean="0">
                <a:solidFill>
                  <a:schemeClr val="tx1"/>
                </a:solidFill>
                <a:effectLst/>
                <a:latin typeface="+mn-lt"/>
                <a:ea typeface="+mn-ea"/>
                <a:cs typeface="+mn-cs"/>
              </a:rPr>
              <a:t>As we study the Old and New Testaments, we can identify </a:t>
            </a:r>
            <a:r>
              <a:rPr lang="en-US" sz="1200" b="1" kern="1200" dirty="0" smtClean="0">
                <a:solidFill>
                  <a:schemeClr val="tx1"/>
                </a:solidFill>
                <a:effectLst/>
                <a:latin typeface="+mn-lt"/>
                <a:ea typeface="+mn-ea"/>
                <a:cs typeface="+mn-cs"/>
              </a:rPr>
              <a:t>four basic elements t</a:t>
            </a:r>
            <a:r>
              <a:rPr lang="en-US" sz="1200" kern="1200" dirty="0" smtClean="0">
                <a:solidFill>
                  <a:schemeClr val="tx1"/>
                </a:solidFill>
                <a:effectLst/>
                <a:latin typeface="+mn-lt"/>
                <a:ea typeface="+mn-ea"/>
                <a:cs typeface="+mn-cs"/>
              </a:rPr>
              <a:t>hat are essential to healthy relationships and will bring true freedom in our relationships. </a:t>
            </a:r>
          </a:p>
          <a:p>
            <a:pPr marL="171450" indent="-171450">
              <a:lnSpc>
                <a:spcPct val="110000"/>
              </a:lnSpc>
              <a:buFont typeface="Arial"/>
              <a:buChar char="•"/>
            </a:pPr>
            <a:endParaRPr lang="en-US" b="1" dirty="0"/>
          </a:p>
          <a:p>
            <a:pPr marL="171450" indent="-171450">
              <a:lnSpc>
                <a:spcPct val="110000"/>
              </a:lnSpc>
              <a:buFont typeface="Arial"/>
              <a:buChar char="•"/>
            </a:pPr>
            <a:r>
              <a:rPr lang="en-US" sz="1200" b="1" kern="1200" dirty="0" smtClean="0">
                <a:solidFill>
                  <a:schemeClr val="tx1"/>
                </a:solidFill>
                <a:effectLst/>
                <a:latin typeface="+mn-lt"/>
                <a:ea typeface="+mn-ea"/>
                <a:cs typeface="+mn-cs"/>
              </a:rPr>
              <a:t>These elements are covenant, grace, empowerment, and intimacy. </a:t>
            </a:r>
            <a:r>
              <a:rPr lang="en-US" sz="1200" kern="1200" dirty="0" smtClean="0">
                <a:solidFill>
                  <a:schemeClr val="tx1"/>
                </a:solidFill>
                <a:effectLst/>
                <a:latin typeface="+mn-lt"/>
                <a:ea typeface="+mn-ea"/>
                <a:cs typeface="+mn-cs"/>
              </a:rPr>
              <a:t>Balswick, Jack O &amp; Judith K. Balswick. 2014.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Edition. </a:t>
            </a:r>
            <a:r>
              <a:rPr lang="en-US" sz="1200" i="1" kern="1200" dirty="0" smtClean="0">
                <a:solidFill>
                  <a:schemeClr val="tx1"/>
                </a:solidFill>
                <a:effectLst/>
                <a:latin typeface="+mn-lt"/>
                <a:ea typeface="+mn-ea"/>
                <a:cs typeface="+mn-cs"/>
              </a:rPr>
              <a:t>The Family: A Christian Perspective on the Contemporary Home</a:t>
            </a:r>
            <a:r>
              <a:rPr lang="en-US" sz="1200" kern="1200" dirty="0" smtClean="0">
                <a:solidFill>
                  <a:schemeClr val="tx1"/>
                </a:solidFill>
                <a:effectLst/>
                <a:latin typeface="+mn-lt"/>
                <a:ea typeface="+mn-ea"/>
                <a:cs typeface="+mn-cs"/>
              </a:rPr>
              <a:t>. Grand Rapids, MI: Baker Book House.</a:t>
            </a:r>
          </a:p>
          <a:p>
            <a:pPr>
              <a:lnSpc>
                <a:spcPct val="110000"/>
              </a:lnSpc>
            </a:pPr>
            <a:endParaRPr lang="en-US" dirty="0" smtClean="0"/>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19</a:t>
            </a:fld>
            <a:endParaRPr lang="en-US" dirty="0"/>
          </a:p>
        </p:txBody>
      </p:sp>
    </p:spTree>
    <p:extLst>
      <p:ext uri="{BB962C8B-B14F-4D97-AF65-F5344CB8AC3E}">
        <p14:creationId xmlns:p14="http://schemas.microsoft.com/office/powerpoint/2010/main" xmlns="" val="15765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35025"/>
            <a:ext cx="3087688" cy="2316163"/>
          </a:xfrm>
        </p:spPr>
      </p:sp>
      <p:sp>
        <p:nvSpPr>
          <p:cNvPr id="3" name="Notes Placeholder 2"/>
          <p:cNvSpPr>
            <a:spLocks noGrp="1"/>
          </p:cNvSpPr>
          <p:nvPr>
            <p:ph type="body" idx="1"/>
          </p:nvPr>
        </p:nvSpPr>
        <p:spPr>
          <a:xfrm>
            <a:off x="685800" y="3214440"/>
            <a:ext cx="5486400" cy="4114800"/>
          </a:xfrm>
        </p:spPr>
        <p:txBody>
          <a:bodyPr/>
          <a:lstStyle/>
          <a:p>
            <a:pPr>
              <a:lnSpc>
                <a:spcPct val="110000"/>
              </a:lnSpc>
            </a:pPr>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People around the world are closely following the media coverage of the Oscar </a:t>
            </a:r>
            <a:r>
              <a:rPr lang="en-US" sz="1200" kern="1200" dirty="0" err="1" smtClean="0">
                <a:solidFill>
                  <a:schemeClr val="tx1"/>
                </a:solidFill>
                <a:effectLst/>
                <a:latin typeface="+mn-lt"/>
                <a:ea typeface="+mn-ea"/>
                <a:cs typeface="+mn-cs"/>
              </a:rPr>
              <a:t>Pistorius</a:t>
            </a:r>
            <a:r>
              <a:rPr lang="en-US" sz="1200" kern="1200" dirty="0" smtClean="0">
                <a:solidFill>
                  <a:schemeClr val="tx1"/>
                </a:solidFill>
                <a:effectLst/>
                <a:latin typeface="+mn-lt"/>
                <a:ea typeface="+mn-ea"/>
                <a:cs typeface="+mn-cs"/>
              </a:rPr>
              <a:t> trial taking place in Pretoria, South Africa. Oscar </a:t>
            </a:r>
            <a:r>
              <a:rPr lang="en-US" sz="1200" kern="1200" dirty="0" err="1" smtClean="0">
                <a:solidFill>
                  <a:schemeClr val="tx1"/>
                </a:solidFill>
                <a:effectLst/>
                <a:latin typeface="+mn-lt"/>
                <a:ea typeface="+mn-ea"/>
                <a:cs typeface="+mn-cs"/>
              </a:rPr>
              <a:t>Pistorius</a:t>
            </a:r>
            <a:r>
              <a:rPr lang="en-US" sz="1200" kern="1200" dirty="0" smtClean="0">
                <a:solidFill>
                  <a:schemeClr val="tx1"/>
                </a:solidFill>
                <a:effectLst/>
                <a:latin typeface="+mn-lt"/>
                <a:ea typeface="+mn-ea"/>
                <a:cs typeface="+mn-cs"/>
              </a:rPr>
              <a:t> is a leading South African runner who won attention as an athlete with a disability, competing not only in the Paralympic Games but also in the 2012 Summer Olympics. In February 2013, he was charged with shooting to death his girlfriend </a:t>
            </a:r>
            <a:r>
              <a:rPr lang="en-US" sz="1200" kern="1200" dirty="0" err="1" smtClean="0">
                <a:solidFill>
                  <a:schemeClr val="tx1"/>
                </a:solidFill>
                <a:effectLst/>
                <a:latin typeface="+mn-lt"/>
                <a:ea typeface="+mn-ea"/>
                <a:cs typeface="+mn-cs"/>
              </a:rPr>
              <a:t>Reeva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Steenkamp</a:t>
            </a:r>
            <a:r>
              <a:rPr lang="en-US" sz="1200" kern="1200" dirty="0" smtClean="0">
                <a:solidFill>
                  <a:schemeClr val="tx1"/>
                </a:solidFill>
                <a:effectLst/>
                <a:latin typeface="+mn-lt"/>
                <a:ea typeface="+mn-ea"/>
                <a:cs typeface="+mn-cs"/>
              </a:rPr>
              <a:t>. He claims he mistook her for an intruder.</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As of the writing of this piece, the judge has not yet made a decision in this case, and we don’t know whether Oscar </a:t>
            </a:r>
            <a:r>
              <a:rPr lang="en-US" sz="1200" kern="1200" dirty="0" err="1" smtClean="0">
                <a:solidFill>
                  <a:schemeClr val="tx1"/>
                </a:solidFill>
                <a:effectLst/>
                <a:latin typeface="+mn-lt"/>
                <a:ea typeface="+mn-ea"/>
                <a:cs typeface="+mn-cs"/>
              </a:rPr>
              <a:t>Pistorius</a:t>
            </a:r>
            <a:r>
              <a:rPr lang="en-US" sz="1200" kern="1200" dirty="0" smtClean="0">
                <a:solidFill>
                  <a:schemeClr val="tx1"/>
                </a:solidFill>
                <a:effectLst/>
                <a:latin typeface="+mn-lt"/>
                <a:ea typeface="+mn-ea"/>
                <a:cs typeface="+mn-cs"/>
              </a:rPr>
              <a:t> was defending himself or had planned to kill his girlfriend. What we do know is that violence has invaded our society and there are many cases that will never make the headlines. Families are being torn apart by senseless violence right in their own homes as many people are choosing violence as the primary means of interacting with each other. The impact of these choices is incredibly far-reaching and very destructive to individuals and families.</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While we may not be able to control the violence around us, the good news for Christians is that the power of God is available to all of us in unlimited supply.  God’s word is filled with counsel on how to build healthy and strong relationships, especially in our families. Today, we will briefly look at the destructive nature of violence and abuse in the family, and we will review God’s original intent and perfect plan for our relationships and families.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effectLst/>
                <a:latin typeface="+mn-lt"/>
                <a:ea typeface="+mn-ea"/>
                <a:cs typeface="+mn-cs"/>
              </a:rPr>
              <a:t>Our sermon today is titled “Freedom in Relationships”. </a:t>
            </a: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a:t>
            </a:fld>
            <a:endParaRPr lang="en-US"/>
          </a:p>
        </p:txBody>
      </p:sp>
    </p:spTree>
    <p:extLst>
      <p:ext uri="{BB962C8B-B14F-4D97-AF65-F5344CB8AC3E}">
        <p14:creationId xmlns:p14="http://schemas.microsoft.com/office/powerpoint/2010/main" xmlns="" val="27371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10000"/>
              </a:lnSpc>
              <a:spcBef>
                <a:spcPts val="0"/>
              </a:spcBef>
              <a:spcAft>
                <a:spcPts val="0"/>
              </a:spcAft>
              <a:buClrTx/>
              <a:buSzTx/>
              <a:buFontTx/>
              <a:buAutoNum type="arabicPeriod"/>
              <a:tabLst/>
              <a:defRPr/>
            </a:pPr>
            <a:r>
              <a:rPr lang="en-US" sz="1200" b="1" kern="1200" dirty="0" smtClean="0">
                <a:solidFill>
                  <a:schemeClr val="tx1"/>
                </a:solidFill>
                <a:effectLst/>
                <a:latin typeface="+mn-lt"/>
                <a:ea typeface="+mn-ea"/>
                <a:cs typeface="+mn-cs"/>
              </a:rPr>
              <a:t>Covenant: </a:t>
            </a:r>
            <a:r>
              <a:rPr lang="en-US" sz="1200" kern="1200" dirty="0" smtClean="0">
                <a:solidFill>
                  <a:schemeClr val="tx1"/>
                </a:solidFill>
                <a:effectLst/>
                <a:latin typeface="+mn-lt"/>
                <a:ea typeface="+mn-ea"/>
                <a:cs typeface="+mn-cs"/>
              </a:rPr>
              <a:t>The first element that brings freedom in relationships is </a:t>
            </a:r>
            <a:r>
              <a:rPr lang="en-US" sz="1200" b="1" i="1" kern="1200" dirty="0" smtClean="0">
                <a:solidFill>
                  <a:schemeClr val="tx1"/>
                </a:solidFill>
                <a:effectLst/>
                <a:latin typeface="+mn-lt"/>
                <a:ea typeface="+mn-ea"/>
                <a:cs typeface="+mn-cs"/>
              </a:rPr>
              <a:t>covenant</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biblical mention of a covenant is found in </a:t>
            </a:r>
            <a:r>
              <a:rPr lang="en-US" sz="1200" b="1" kern="1200" dirty="0" smtClean="0">
                <a:solidFill>
                  <a:schemeClr val="tx1"/>
                </a:solidFill>
                <a:effectLst/>
                <a:latin typeface="+mn-lt"/>
                <a:ea typeface="+mn-ea"/>
                <a:cs typeface="+mn-cs"/>
              </a:rPr>
              <a:t>Genesis 6:18</a:t>
            </a:r>
            <a:r>
              <a:rPr lang="en-US" sz="1200" kern="1200" dirty="0" smtClean="0">
                <a:solidFill>
                  <a:schemeClr val="tx1"/>
                </a:solidFill>
                <a:effectLst/>
                <a:latin typeface="+mn-lt"/>
                <a:ea typeface="+mn-ea"/>
                <a:cs typeface="+mn-cs"/>
              </a:rPr>
              <a:t>, in which God makes a covenant with Noah. The second biblical reference in which God makes a covenant is found in Genesis 15:18, where a covenant is extended to Abraham, and subsequently amplified in Genesis 17:1-7.  God’s covenant with Abraham, which God later ratifies with Israel, is an eternal covenant. God demonstrates unequivocally that a true covenant is about loving and being loved.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20</a:t>
            </a:fld>
            <a:endParaRPr lang="en-US"/>
          </a:p>
        </p:txBody>
      </p:sp>
    </p:spTree>
    <p:extLst>
      <p:ext uri="{BB962C8B-B14F-4D97-AF65-F5344CB8AC3E}">
        <p14:creationId xmlns:p14="http://schemas.microsoft.com/office/powerpoint/2010/main" xmlns="" val="2071142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The word </a:t>
            </a:r>
            <a:r>
              <a:rPr lang="en-US" sz="1200" i="1" kern="1200" dirty="0" smtClean="0">
                <a:solidFill>
                  <a:schemeClr val="tx1"/>
                </a:solidFill>
                <a:effectLst/>
                <a:latin typeface="+mn-lt"/>
                <a:ea typeface="+mn-ea"/>
                <a:cs typeface="+mn-cs"/>
              </a:rPr>
              <a:t>covenant</a:t>
            </a:r>
            <a:r>
              <a:rPr lang="en-US" sz="1200" kern="1200" dirty="0" smtClean="0">
                <a:solidFill>
                  <a:schemeClr val="tx1"/>
                </a:solidFill>
                <a:effectLst/>
                <a:latin typeface="+mn-lt"/>
                <a:ea typeface="+mn-ea"/>
                <a:cs typeface="+mn-cs"/>
              </a:rPr>
              <a:t> comes from the Hebrew </a:t>
            </a:r>
            <a:r>
              <a:rPr lang="en-US" sz="1200" i="1" kern="1200" dirty="0" smtClean="0">
                <a:solidFill>
                  <a:schemeClr val="tx1"/>
                </a:solidFill>
                <a:effectLst/>
                <a:latin typeface="+mn-lt"/>
                <a:ea typeface="+mn-ea"/>
                <a:cs typeface="+mn-cs"/>
              </a:rPr>
              <a:t>berth, </a:t>
            </a:r>
            <a:r>
              <a:rPr lang="en-US" sz="1200" kern="1200" dirty="0" smtClean="0">
                <a:solidFill>
                  <a:schemeClr val="tx1"/>
                </a:solidFill>
                <a:effectLst/>
                <a:latin typeface="+mn-lt"/>
                <a:ea typeface="+mn-ea"/>
                <a:cs typeface="+mn-cs"/>
              </a:rPr>
              <a:t>which means “agreement” or “arrangement”; and from the Greek </a:t>
            </a:r>
            <a:r>
              <a:rPr lang="en-US" sz="1200" i="1" kern="1200" dirty="0" err="1" smtClean="0">
                <a:solidFill>
                  <a:schemeClr val="tx1"/>
                </a:solidFill>
                <a:effectLst/>
                <a:latin typeface="+mn-lt"/>
                <a:ea typeface="+mn-ea"/>
                <a:cs typeface="+mn-cs"/>
              </a:rPr>
              <a:t>diatheke</a:t>
            </a:r>
            <a:r>
              <a:rPr lang="en-US" sz="1200" kern="1200" dirty="0" smtClean="0">
                <a:solidFill>
                  <a:schemeClr val="tx1"/>
                </a:solidFill>
                <a:effectLst/>
                <a:latin typeface="+mn-lt"/>
                <a:ea typeface="+mn-ea"/>
                <a:cs typeface="+mn-cs"/>
              </a:rPr>
              <a:t>, which means “last will and testament, decree or agreement” (Horn 1979, p. 243). Horn, Siegfried H, ed. 1979. </a:t>
            </a:r>
            <a:r>
              <a:rPr lang="en-US" sz="1200" i="1" kern="1200" dirty="0" smtClean="0">
                <a:solidFill>
                  <a:schemeClr val="tx1"/>
                </a:solidFill>
                <a:effectLst/>
                <a:latin typeface="+mn-lt"/>
                <a:ea typeface="+mn-ea"/>
                <a:cs typeface="+mn-cs"/>
              </a:rPr>
              <a:t>Seventh-day Adventist Bible Dictionary. </a:t>
            </a:r>
            <a:r>
              <a:rPr lang="en-US" sz="1200" kern="1200" dirty="0" smtClean="0">
                <a:solidFill>
                  <a:schemeClr val="tx1"/>
                </a:solidFill>
                <a:effectLst/>
                <a:latin typeface="+mn-lt"/>
                <a:ea typeface="+mn-ea"/>
                <a:cs typeface="+mn-cs"/>
              </a:rPr>
              <a:t>Hagerstown, MD: Review and Herald Publishing Association.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21</a:t>
            </a:fld>
            <a:endParaRPr lang="en-US"/>
          </a:p>
        </p:txBody>
      </p:sp>
    </p:spTree>
    <p:extLst>
      <p:ext uri="{BB962C8B-B14F-4D97-AF65-F5344CB8AC3E}">
        <p14:creationId xmlns:p14="http://schemas.microsoft.com/office/powerpoint/2010/main" xmlns="" val="1150987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2475"/>
            <a:ext cx="2741613" cy="2057400"/>
          </a:xfrm>
        </p:spPr>
      </p:sp>
      <p:sp>
        <p:nvSpPr>
          <p:cNvPr id="3" name="Notes Placeholder 2"/>
          <p:cNvSpPr>
            <a:spLocks noGrp="1"/>
          </p:cNvSpPr>
          <p:nvPr>
            <p:ph type="body" idx="1"/>
          </p:nvPr>
        </p:nvSpPr>
        <p:spPr>
          <a:xfrm>
            <a:off x="685800" y="2932200"/>
            <a:ext cx="5486400" cy="4114800"/>
          </a:xfrm>
        </p:spPr>
        <p: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the Bible, </a:t>
            </a:r>
            <a:r>
              <a:rPr lang="en-US" sz="1200" b="1" i="1" kern="1200" dirty="0" smtClean="0">
                <a:solidFill>
                  <a:schemeClr val="tx1"/>
                </a:solidFill>
                <a:effectLst/>
                <a:latin typeface="+mn-lt"/>
                <a:ea typeface="+mn-ea"/>
                <a:cs typeface="+mn-cs"/>
              </a:rPr>
              <a:t>covenant</a:t>
            </a:r>
            <a:r>
              <a:rPr lang="en-US" sz="1200" b="1" kern="1200" dirty="0" smtClean="0">
                <a:solidFill>
                  <a:schemeClr val="tx1"/>
                </a:solidFill>
                <a:effectLst/>
                <a:latin typeface="+mn-lt"/>
                <a:ea typeface="+mn-ea"/>
                <a:cs typeface="+mn-cs"/>
              </a:rPr>
              <a:t> is the word used to describe marriage, the most serious and compelling agreement known in the Scriptures (Malachi 2:14; Proverbs 2:16, 17).  It is God’s intent that the relationship between husband and wife be modeled after His endless covenant with His people.</a:t>
            </a: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Covenant relationships can either be a one-way commitment or a two-way commitment. A one-way unconditional relationship is an initial covenant in human relations, and a two-way unconditional relationship is a mature or growing covenant.  This is true not only of the marriage relation but of other family relations as well, and of meaningful relationships of any kind.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latin typeface="+mn-lt"/>
                <a:ea typeface="+mn-ea"/>
                <a:cs typeface="+mn-cs"/>
              </a:rPr>
              <a:t>An excellent example of a two-way covenant is the story of Ruth and Boaz. He showed unconditional commitment to her and respect for her in spite of the fact that he wasn't required to be kind to her. Of course, the ultimate covenant relationship is God's unconditional love for us despite our unfaithfulness. </a:t>
            </a:r>
            <a:endParaRPr lang="en-US" sz="1200" kern="1200" dirty="0" smtClean="0">
              <a:solidFill>
                <a:schemeClr val="tx1"/>
              </a:solidFill>
              <a:effectLst/>
              <a:latin typeface="+mn-lt"/>
              <a:ea typeface="+mn-ea"/>
              <a:cs typeface="+mn-cs"/>
            </a:endParaRP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Contrary to popular belief, marriage is not a 50/50 proposition. The covenant relationship in marriage is a 100/100 proposition. It is based on unconditional commitment to an individual based on our decision to love them, and not on that individual’s response to our love. Paul, the apostle, in </a:t>
            </a:r>
            <a:r>
              <a:rPr lang="en-US" sz="1200" b="1" kern="1200" dirty="0" smtClean="0">
                <a:solidFill>
                  <a:schemeClr val="tx1"/>
                </a:solidFill>
                <a:effectLst/>
                <a:latin typeface="+mn-lt"/>
                <a:ea typeface="+mn-ea"/>
                <a:cs typeface="+mn-cs"/>
              </a:rPr>
              <a:t>1 Corinthians 13:5 states categorically, “Love keeps no record of wrongs.”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When there is abuse in the family, this suggests a one-way and immature covenant, and must move into a two-way mode in order for the relationship to survive. Indeed, when there is abuse between spouses it destroys the covenant God wants us to develop in marriage. </a:t>
            </a: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22</a:t>
            </a:fld>
            <a:endParaRPr lang="en-US"/>
          </a:p>
        </p:txBody>
      </p:sp>
    </p:spTree>
    <p:extLst>
      <p:ext uri="{BB962C8B-B14F-4D97-AF65-F5344CB8AC3E}">
        <p14:creationId xmlns:p14="http://schemas.microsoft.com/office/powerpoint/2010/main" xmlns="" val="33193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close friendships, in marriage, and in parenting, God gives us opportunities to better understand His love for us, and the plan of salvation. And it is especially a part of God’s plan for the marriage relationship and the parent/child relationship to develop into unconditional two-way commitments.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23</a:t>
            </a:fld>
            <a:endParaRPr lang="en-US"/>
          </a:p>
        </p:txBody>
      </p:sp>
    </p:spTree>
    <p:extLst>
      <p:ext uri="{BB962C8B-B14F-4D97-AF65-F5344CB8AC3E}">
        <p14:creationId xmlns:p14="http://schemas.microsoft.com/office/powerpoint/2010/main" xmlns="" val="269540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455613"/>
            <a:ext cx="2901950" cy="2176462"/>
          </a:xfrm>
        </p:spPr>
      </p:sp>
      <p:sp>
        <p:nvSpPr>
          <p:cNvPr id="3" name="Notes Placeholder 2"/>
          <p:cNvSpPr>
            <a:spLocks noGrp="1"/>
          </p:cNvSpPr>
          <p:nvPr>
            <p:ph type="body" idx="1"/>
          </p:nvPr>
        </p:nvSpPr>
        <p:spPr>
          <a:xfrm>
            <a:off x="544697" y="2720382"/>
            <a:ext cx="5734205" cy="4114800"/>
          </a:xfrm>
        </p:spPr>
        <p:txBody>
          <a:bodyPr/>
          <a:lstStyle/>
          <a:p>
            <a:pPr>
              <a:lnSpc>
                <a:spcPct val="110000"/>
              </a:lnSpc>
            </a:pP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Grace: </a:t>
            </a:r>
            <a:r>
              <a:rPr lang="en-US" sz="1200" kern="1200" dirty="0" smtClean="0">
                <a:solidFill>
                  <a:schemeClr val="tx1"/>
                </a:solidFill>
                <a:effectLst/>
                <a:latin typeface="+mn-lt"/>
                <a:ea typeface="+mn-ea"/>
                <a:cs typeface="+mn-cs"/>
              </a:rPr>
              <a:t>The second element that brings </a:t>
            </a:r>
            <a:r>
              <a:rPr lang="en-US" sz="1200" b="1" i="1" kern="1200" dirty="0" smtClean="0">
                <a:solidFill>
                  <a:schemeClr val="tx1"/>
                </a:solidFill>
                <a:effectLst/>
                <a:latin typeface="+mn-lt"/>
                <a:ea typeface="+mn-ea"/>
                <a:cs typeface="+mn-cs"/>
              </a:rPr>
              <a:t>freedom in relationships </a:t>
            </a:r>
            <a:r>
              <a:rPr lang="en-US" sz="1200" kern="1200" dirty="0" smtClean="0">
                <a:solidFill>
                  <a:schemeClr val="tx1"/>
                </a:solidFill>
                <a:effectLst/>
                <a:latin typeface="+mn-lt"/>
                <a:ea typeface="+mn-ea"/>
                <a:cs typeface="+mn-cs"/>
              </a:rPr>
              <a:t>is </a:t>
            </a:r>
            <a:r>
              <a:rPr lang="en-US" sz="1200" b="1" i="1" kern="1200" dirty="0" smtClean="0">
                <a:solidFill>
                  <a:schemeClr val="tx1"/>
                </a:solidFill>
                <a:effectLst/>
                <a:latin typeface="+mn-lt"/>
                <a:ea typeface="+mn-ea"/>
                <a:cs typeface="+mn-cs"/>
              </a:rPr>
              <a:t>grace</a:t>
            </a:r>
            <a:r>
              <a:rPr lang="en-US" sz="1200" kern="1200" dirty="0" smtClean="0">
                <a:solidFill>
                  <a:schemeClr val="tx1"/>
                </a:solidFill>
                <a:effectLst/>
                <a:latin typeface="+mn-lt"/>
                <a:ea typeface="+mn-ea"/>
                <a:cs typeface="+mn-cs"/>
              </a:rPr>
              <a:t>. God wants us to understand that grace is about forgiving and being forgiven--</a:t>
            </a:r>
            <a:r>
              <a:rPr lang="en-US" sz="1200" b="1" kern="1200" dirty="0" smtClean="0">
                <a:solidFill>
                  <a:schemeClr val="tx1"/>
                </a:solidFill>
                <a:effectLst/>
                <a:latin typeface="+mn-lt"/>
                <a:ea typeface="+mn-ea"/>
                <a:cs typeface="+mn-cs"/>
              </a:rPr>
              <a:t>Matthew 6:15.</a:t>
            </a:r>
            <a:endParaRPr lang="en-US" sz="1200" kern="1200" dirty="0" smtClean="0">
              <a:solidFill>
                <a:schemeClr val="tx1"/>
              </a:solidFill>
              <a:effectLst/>
              <a:latin typeface="+mn-lt"/>
              <a:ea typeface="+mn-ea"/>
              <a:cs typeface="+mn-cs"/>
            </a:endParaRP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Family relations as designed by God are meant to be lived out in an atmosphere of grace, not law. Family life based upon contract leads to an atmosphere of law, while family life based upon covenant leads to an atmosphere of grace and forgiveness. In an atmosphere of grace, family members act responsibly out of love and consideration for one another.  In a family based on law, perfection will be demanded of each other.  </a:t>
            </a: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This approach to relating, adds guilt to the failure that is inevitable because of our fallen and broken human condition (</a:t>
            </a:r>
            <a:r>
              <a:rPr lang="en-US" sz="1200" b="1" kern="1200" dirty="0" smtClean="0">
                <a:solidFill>
                  <a:schemeClr val="tx1"/>
                </a:solidFill>
                <a:effectLst/>
                <a:latin typeface="+mn-lt"/>
                <a:ea typeface="+mn-ea"/>
                <a:cs typeface="+mn-cs"/>
              </a:rPr>
              <a:t>Romans 3:23-24</a:t>
            </a:r>
            <a:r>
              <a:rPr lang="en-US" sz="1200" kern="1200" dirty="0" smtClean="0">
                <a:solidFill>
                  <a:schemeClr val="tx1"/>
                </a:solidFill>
                <a:effectLst/>
                <a:latin typeface="+mn-lt"/>
                <a:ea typeface="+mn-ea"/>
                <a:cs typeface="+mn-cs"/>
              </a:rPr>
              <a:t>). Let’s face the reality of life; we are all going to make mistakes in our relationships. There is no humanly possible way of getting around this fact, though many may be in denial of its existence.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Unfortunately, because of the legalism that often accompanies a fundamentalist approach to faith and religion, despite the grace-filled life of Jesus Christ and the message found in the parables He shared, we often fail to offer grace to one another in relationships.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David </a:t>
            </a:r>
            <a:r>
              <a:rPr lang="en-US" sz="1200" kern="1200" dirty="0" err="1" smtClean="0">
                <a:solidFill>
                  <a:schemeClr val="tx1"/>
                </a:solidFill>
                <a:effectLst/>
                <a:latin typeface="+mn-lt"/>
                <a:ea typeface="+mn-ea"/>
                <a:cs typeface="+mn-cs"/>
              </a:rPr>
              <a:t>Seamands</a:t>
            </a:r>
            <a:r>
              <a:rPr lang="en-US" sz="1200" kern="1200" dirty="0" smtClean="0">
                <a:solidFill>
                  <a:schemeClr val="tx1"/>
                </a:solidFill>
                <a:effectLst/>
                <a:latin typeface="+mn-lt"/>
                <a:ea typeface="+mn-ea"/>
                <a:cs typeface="+mn-cs"/>
              </a:rPr>
              <a:t>, a Christian counselor, suggests that the two main causes of most emotional problems among Christians are: 1) the failure to understand, receive, and live out God’s unconditional grace and forgiveness; and 2) failure to give out that unconditional love, forgiveness, and grace to other people. The good news of the Gospel has not really been understood in our lives so we fail to forgive one another as we fail to forgive ourselves for faults we are bound to make while traveling the road of discipleship. The disciple is not perfect, simply forgiven. </a:t>
            </a:r>
            <a:r>
              <a:rPr lang="en-US" sz="1200" kern="1200" dirty="0" err="1" smtClean="0">
                <a:solidFill>
                  <a:schemeClr val="tx1"/>
                </a:solidFill>
                <a:effectLst/>
                <a:latin typeface="+mn-lt"/>
                <a:ea typeface="+mn-ea"/>
                <a:cs typeface="+mn-cs"/>
              </a:rPr>
              <a:t>Seamands</a:t>
            </a:r>
            <a:r>
              <a:rPr lang="en-US" sz="1200" kern="1200" dirty="0" smtClean="0">
                <a:solidFill>
                  <a:schemeClr val="tx1"/>
                </a:solidFill>
                <a:effectLst/>
                <a:latin typeface="+mn-lt"/>
                <a:ea typeface="+mn-ea"/>
                <a:cs typeface="+mn-cs"/>
              </a:rPr>
              <a:t>, David. April 10, 1981. “Perfectionism: Fraught with Fruits of Self-Destruction,” in </a:t>
            </a:r>
            <a:r>
              <a:rPr lang="en-US" sz="1200" i="1" kern="1200" dirty="0" smtClean="0">
                <a:solidFill>
                  <a:schemeClr val="tx1"/>
                </a:solidFill>
                <a:effectLst/>
                <a:latin typeface="+mn-lt"/>
                <a:ea typeface="+mn-ea"/>
                <a:cs typeface="+mn-cs"/>
              </a:rPr>
              <a:t>Christianity Today</a:t>
            </a:r>
            <a:r>
              <a:rPr lang="en-US" sz="1200" kern="1200" dirty="0" smtClean="0">
                <a:solidFill>
                  <a:schemeClr val="tx1"/>
                </a:solidFill>
                <a:effectLst/>
                <a:latin typeface="+mn-lt"/>
                <a:ea typeface="+mn-ea"/>
                <a:cs typeface="+mn-cs"/>
              </a:rPr>
              <a:t>.</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24</a:t>
            </a:fld>
            <a:endParaRPr lang="en-US"/>
          </a:p>
        </p:txBody>
      </p:sp>
    </p:spTree>
    <p:extLst>
      <p:ext uri="{BB962C8B-B14F-4D97-AF65-F5344CB8AC3E}">
        <p14:creationId xmlns:p14="http://schemas.microsoft.com/office/powerpoint/2010/main" xmlns="" val="1491021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Ellen White tells us</a:t>
            </a:r>
            <a:r>
              <a:rPr lang="en-US" sz="1200" kern="1200" dirty="0" smtClean="0">
                <a:solidFill>
                  <a:schemeClr val="tx1"/>
                </a:solidFill>
                <a:effectLst/>
                <a:latin typeface="+mn-lt"/>
                <a:ea typeface="+mn-ea"/>
                <a:cs typeface="+mn-cs"/>
              </a:rPr>
              <a:t> in </a:t>
            </a:r>
            <a:r>
              <a:rPr lang="en-US" sz="1200" i="1" kern="1200" dirty="0" smtClean="0">
                <a:solidFill>
                  <a:schemeClr val="tx1"/>
                </a:solidFill>
                <a:effectLst/>
                <a:latin typeface="+mn-lt"/>
                <a:ea typeface="+mn-ea"/>
                <a:cs typeface="+mn-cs"/>
              </a:rPr>
              <a:t>Gospel Workers,</a:t>
            </a:r>
            <a:r>
              <a:rPr lang="en-US" sz="1200" kern="1200" dirty="0" smtClean="0">
                <a:solidFill>
                  <a:schemeClr val="tx1"/>
                </a:solidFill>
                <a:effectLst/>
                <a:latin typeface="+mn-lt"/>
                <a:ea typeface="+mn-ea"/>
                <a:cs typeface="+mn-cs"/>
              </a:rPr>
              <a:t> “Love imparts to its possessor grace, propriety, and comeliness of deportment. It illuminates the countenance and subdues the voice; it refines and elevates the entire being.” (White 1915, p. 123)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We offer grace and forgiveness to those we have decided to love and have determined to be in relationship with, because tomorrow, we are the ones who will need to be the recipients of that grace. White, Ellen. 1915. </a:t>
            </a:r>
            <a:r>
              <a:rPr lang="en-US" sz="1200" i="1" kern="1200" dirty="0" smtClean="0">
                <a:solidFill>
                  <a:schemeClr val="tx1"/>
                </a:solidFill>
                <a:effectLst/>
                <a:latin typeface="+mn-lt"/>
                <a:ea typeface="+mn-ea"/>
                <a:cs typeface="+mn-cs"/>
              </a:rPr>
              <a:t>Gospel Workers</a:t>
            </a:r>
            <a:r>
              <a:rPr lang="en-US" sz="1200" kern="1200" dirty="0" smtClean="0">
                <a:solidFill>
                  <a:schemeClr val="tx1"/>
                </a:solidFill>
                <a:effectLst/>
                <a:latin typeface="+mn-lt"/>
                <a:ea typeface="+mn-ea"/>
                <a:cs typeface="+mn-cs"/>
              </a:rPr>
              <a:t>. Washington, D.C.: Review and Herald Publishing Association.</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25</a:t>
            </a:fld>
            <a:endParaRPr lang="en-US"/>
          </a:p>
        </p:txBody>
      </p:sp>
    </p:spTree>
    <p:extLst>
      <p:ext uri="{BB962C8B-B14F-4D97-AF65-F5344CB8AC3E}">
        <p14:creationId xmlns:p14="http://schemas.microsoft.com/office/powerpoint/2010/main" xmlns="" val="4033323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Because of God’s grace, whether or not we are ready to believe this verified truism, there isn’t anything we can do to make Him love us more; but more importantly, make no mistake, there isn’t anything we can do to make Him love us less. And yet, when we love God, it is His grace that gives us the power to obey Him, and when we obey God, our lives are lived to overflowing. Brothers and sisters, ladies and gentlemen, it is this grace that will give our relationships the peace and security we each need to find freedom in relationship.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26</a:t>
            </a:fld>
            <a:endParaRPr lang="en-US"/>
          </a:p>
        </p:txBody>
      </p:sp>
    </p:spTree>
    <p:extLst>
      <p:ext uri="{BB962C8B-B14F-4D97-AF65-F5344CB8AC3E}">
        <p14:creationId xmlns:p14="http://schemas.microsoft.com/office/powerpoint/2010/main" xmlns="" val="3778705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Empowerment:</a:t>
            </a:r>
            <a:r>
              <a:rPr lang="en-US" sz="1200" kern="1200" dirty="0" smtClean="0">
                <a:solidFill>
                  <a:schemeClr val="tx1"/>
                </a:solidFill>
                <a:effectLst/>
                <a:latin typeface="+mn-lt"/>
                <a:ea typeface="+mn-ea"/>
                <a:cs typeface="+mn-cs"/>
              </a:rPr>
              <a:t> The third element that brings freedom in relationships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 notion of </a:t>
            </a:r>
            <a:r>
              <a:rPr lang="en-US" sz="1200" b="1" i="1" kern="1200" dirty="0" smtClean="0">
                <a:solidFill>
                  <a:schemeClr val="tx1"/>
                </a:solidFill>
                <a:effectLst/>
                <a:latin typeface="+mn-lt"/>
                <a:ea typeface="+mn-ea"/>
                <a:cs typeface="+mn-cs"/>
              </a:rPr>
              <a:t>empowerment</a:t>
            </a:r>
            <a:r>
              <a:rPr lang="en-US" sz="1200" kern="1200" dirty="0" smtClean="0">
                <a:solidFill>
                  <a:schemeClr val="tx1"/>
                </a:solidFill>
                <a:effectLst/>
                <a:latin typeface="+mn-lt"/>
                <a:ea typeface="+mn-ea"/>
                <a:cs typeface="+mn-cs"/>
              </a:rPr>
              <a:t>. God wants us to know, definitively, that life is about service. That is, serving one another.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i="1" kern="1200" dirty="0" smtClean="0">
                <a:solidFill>
                  <a:schemeClr val="tx1"/>
                </a:solidFill>
                <a:effectLst/>
                <a:latin typeface="+mn-lt"/>
                <a:ea typeface="+mn-ea"/>
                <a:cs typeface="+mn-cs"/>
              </a:rPr>
              <a:t>Empowerment</a:t>
            </a:r>
            <a:r>
              <a:rPr lang="en-US" sz="1200" kern="1200" dirty="0" smtClean="0">
                <a:solidFill>
                  <a:schemeClr val="tx1"/>
                </a:solidFill>
                <a:effectLst/>
                <a:latin typeface="+mn-lt"/>
                <a:ea typeface="+mn-ea"/>
                <a:cs typeface="+mn-cs"/>
              </a:rPr>
              <a:t> is a biblical concept for the use of power, which, without exception, is contrary to the common use of power in our families and our society.  It is the active, intentional process of enabling another person to acquire power. The person who is empowered has gained power because of the encouraging behavior of the other (</a:t>
            </a:r>
            <a:r>
              <a:rPr lang="en-US" sz="1200" b="1" kern="1200" dirty="0" smtClean="0">
                <a:solidFill>
                  <a:schemeClr val="tx1"/>
                </a:solidFill>
                <a:effectLst/>
                <a:latin typeface="+mn-lt"/>
                <a:ea typeface="+mn-ea"/>
                <a:cs typeface="+mn-cs"/>
              </a:rPr>
              <a:t>1 Corinthians 13:4-6</a:t>
            </a:r>
            <a:r>
              <a:rPr lang="en-US" sz="1200" kern="1200" dirty="0" smtClean="0">
                <a:solidFill>
                  <a:schemeClr val="tx1"/>
                </a:solidFill>
                <a:effectLst/>
                <a:latin typeface="+mn-lt"/>
                <a:ea typeface="+mn-ea"/>
                <a:cs typeface="+mn-cs"/>
              </a:rPr>
              <a:t>).</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Empowerment is the process of helping another person recognize their strengths and potential, as well as encouraging and guiding the development of these qualities. When we empower people, we in turn are empowered, and our relationship is enhanced.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Empowerment is love in action. This is the characteristic of Jesus Christ that our family members must emulate most. If we are able to practice empowerment in our families, it will revolutionize the view of authority in Christian homes. Coercion and manipulation are the opposite of empowerment. They are a distortion of what true power is. Empowerment is about mutuality and unity.</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27</a:t>
            </a:fld>
            <a:endParaRPr lang="en-US"/>
          </a:p>
        </p:txBody>
      </p:sp>
    </p:spTree>
    <p:extLst>
      <p:ext uri="{BB962C8B-B14F-4D97-AF65-F5344CB8AC3E}">
        <p14:creationId xmlns:p14="http://schemas.microsoft.com/office/powerpoint/2010/main" xmlns="" val="1988336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Intimacy: </a:t>
            </a:r>
            <a:r>
              <a:rPr lang="en-US" sz="1200" kern="1200" dirty="0" smtClean="0">
                <a:solidFill>
                  <a:schemeClr val="tx1"/>
                </a:solidFill>
                <a:effectLst/>
                <a:latin typeface="+mn-lt"/>
                <a:ea typeface="+mn-ea"/>
                <a:cs typeface="+mn-cs"/>
              </a:rPr>
              <a:t>The fourth and final element that brings </a:t>
            </a:r>
            <a:r>
              <a:rPr lang="en-US" sz="1200" b="1" i="1" kern="1200" dirty="0" smtClean="0">
                <a:solidFill>
                  <a:schemeClr val="tx1"/>
                </a:solidFill>
                <a:effectLst/>
                <a:latin typeface="+mn-lt"/>
                <a:ea typeface="+mn-ea"/>
                <a:cs typeface="+mn-cs"/>
              </a:rPr>
              <a:t>freedom in relationships </a:t>
            </a:r>
            <a:r>
              <a:rPr lang="en-US" sz="1200" kern="1200" dirty="0" smtClean="0">
                <a:solidFill>
                  <a:schemeClr val="tx1"/>
                </a:solidFill>
                <a:effectLst/>
                <a:latin typeface="+mn-lt"/>
                <a:ea typeface="+mn-ea"/>
                <a:cs typeface="+mn-cs"/>
              </a:rPr>
              <a:t>is </a:t>
            </a:r>
            <a:r>
              <a:rPr lang="en-US" sz="1200" b="1" i="1" kern="1200" dirty="0" smtClean="0">
                <a:solidFill>
                  <a:schemeClr val="tx1"/>
                </a:solidFill>
                <a:effectLst/>
                <a:latin typeface="+mn-lt"/>
                <a:ea typeface="+mn-ea"/>
                <a:cs typeface="+mn-cs"/>
              </a:rPr>
              <a:t>intimacy</a:t>
            </a:r>
            <a:r>
              <a:rPr lang="en-US" sz="1200" kern="1200" dirty="0" smtClean="0">
                <a:solidFill>
                  <a:schemeClr val="tx1"/>
                </a:solidFill>
                <a:effectLst/>
                <a:latin typeface="+mn-lt"/>
                <a:ea typeface="+mn-ea"/>
                <a:cs typeface="+mn-cs"/>
              </a:rPr>
              <a:t>.  Intimacy means knowing someone and being known by that person in a covenant relationship.</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Human beings have the capacity, given them by God, to know each other intimately.  The intimacy that Adam and Eve felt was the ability to be themselves without any pretense. They had no need to play deceptive games with one another because they had respect for one another and didn’t abuse one another (</a:t>
            </a:r>
            <a:r>
              <a:rPr lang="en-US" sz="1200" b="1" kern="1200" dirty="0" smtClean="0">
                <a:solidFill>
                  <a:schemeClr val="tx1"/>
                </a:solidFill>
                <a:effectLst/>
                <a:latin typeface="+mn-lt"/>
                <a:ea typeface="+mn-ea"/>
                <a:cs typeface="+mn-cs"/>
              </a:rPr>
              <a:t>Genesis 2:25</a:t>
            </a:r>
            <a:r>
              <a:rPr lang="en-US" sz="1200" kern="1200" dirty="0" smtClean="0">
                <a:solidFill>
                  <a:schemeClr val="tx1"/>
                </a:solidFill>
                <a:effectLst/>
                <a:latin typeface="+mn-lt"/>
                <a:ea typeface="+mn-ea"/>
                <a:cs typeface="+mn-cs"/>
              </a:rPr>
              <a:t>).</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Shame is born out of fear of being known intimately. Where shame is present, family members put on masks and begin to play deceptive roles for each other.  By contrast, as we examine how Genesis describes the nature of the </a:t>
            </a:r>
            <a:r>
              <a:rPr lang="en-US" sz="1200" kern="1200" dirty="0" err="1" smtClean="0">
                <a:solidFill>
                  <a:schemeClr val="tx1"/>
                </a:solidFill>
                <a:effectLst/>
                <a:latin typeface="+mn-lt"/>
                <a:ea typeface="+mn-ea"/>
                <a:cs typeface="+mn-cs"/>
              </a:rPr>
              <a:t>prefall</a:t>
            </a:r>
            <a:r>
              <a:rPr lang="en-US" sz="1200" kern="1200" dirty="0" smtClean="0">
                <a:solidFill>
                  <a:schemeClr val="tx1"/>
                </a:solidFill>
                <a:effectLst/>
                <a:latin typeface="+mn-lt"/>
                <a:ea typeface="+mn-ea"/>
                <a:cs typeface="+mn-cs"/>
              </a:rPr>
              <a:t> human family, we find an emphasis on intimacy, on the knowing of the other.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Many people are afraid to enter into relationships for the fear of being rejected by another. Intimacy eludes them because they never truly allow themselves to be known by the person they claim to be in a relationship with. Because they never share their true feelings, there is no basis for a real relationship, and they grope in relationship darkness--hampered, handicapped, and hindered, by their own lack of self-disclosure.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28</a:t>
            </a:fld>
            <a:endParaRPr lang="en-US"/>
          </a:p>
        </p:txBody>
      </p:sp>
    </p:spTree>
    <p:extLst>
      <p:ext uri="{BB962C8B-B14F-4D97-AF65-F5344CB8AC3E}">
        <p14:creationId xmlns:p14="http://schemas.microsoft.com/office/powerpoint/2010/main" xmlns="" val="2020005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5000"/>
            <a:ext cx="2466975" cy="1851025"/>
          </a:xfrm>
        </p:spPr>
      </p:sp>
      <p:sp>
        <p:nvSpPr>
          <p:cNvPr id="3" name="Notes Placeholder 2"/>
          <p:cNvSpPr>
            <a:spLocks noGrp="1"/>
          </p:cNvSpPr>
          <p:nvPr>
            <p:ph type="body" idx="1"/>
          </p:nvPr>
        </p:nvSpPr>
        <p:spPr>
          <a:xfrm>
            <a:off x="685800" y="2461128"/>
            <a:ext cx="5717940" cy="4114800"/>
          </a:xfrm>
        </p:spPr>
        <p:txBody>
          <a:bodyPr/>
          <a:lstStyle/>
          <a:p>
            <a:pPr>
              <a:lnSpc>
                <a:spcPct val="110000"/>
              </a:lnSpc>
            </a:pPr>
            <a:r>
              <a:rPr lang="en-US" sz="1200" kern="1200" dirty="0" smtClean="0">
                <a:solidFill>
                  <a:schemeClr val="tx1"/>
                </a:solidFill>
                <a:effectLst/>
                <a:latin typeface="+mn-lt"/>
                <a:ea typeface="+mn-ea"/>
                <a:cs typeface="+mn-cs"/>
              </a:rPr>
              <a:t>For family members to be able to communicate feelings freely and openly with each other, there must be trust and commitment. The Bible tells us in </a:t>
            </a:r>
            <a:r>
              <a:rPr lang="en-US" sz="1200" b="1" kern="1200" dirty="0" smtClean="0">
                <a:solidFill>
                  <a:schemeClr val="tx1"/>
                </a:solidFill>
                <a:effectLst/>
                <a:latin typeface="+mn-lt"/>
                <a:ea typeface="+mn-ea"/>
                <a:cs typeface="+mn-cs"/>
              </a:rPr>
              <a:t>1 John 4:18, “There is no fear in love.  But perfect love drives out fear.”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Members of a family that is based on covenant love, and who live in an atmosphere of grace and empowering one another, will be able to so communicate and express themselves that they intimately know and are known by one another.</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The unconditional love modeled by Jesus gives us a picture of the type of communicative intimacy desirable in family relationships and any other significant relationships.  Forgiving and being forgiven will be an important part of renewal. There will be a need to confess as well as to receive confession. This is a two-way street that can clear out the unfinished issues between family members. In intimacy, there is no need to be ashamed to admit failure and ask for forgiveness and reconciliation. In fact, it is only when we take the steps to understand what Jesus did for us and continues to do for us each day that we can get to the point of being able to achieve intimacy with another individual and find satisfaction in relationships.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b="1" kern="1200" dirty="0" smtClean="0">
                <a:solidFill>
                  <a:schemeClr val="tx1"/>
                </a:solidFill>
                <a:effectLst/>
                <a:latin typeface="+mn-lt"/>
                <a:ea typeface="+mn-ea"/>
                <a:cs typeface="+mn-cs"/>
              </a:rPr>
              <a:t>Conclusion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Many today find themselves outside of this model of healthy family relationships. In homes where abuse has not infiltrated, we encourage you starting today to strive towards this model through the power of the Holy Spirit as promised to each and every one of us. In homes where abuse has already made its ugly and destructive visit, we implore you to recognize the abuse, and to seek counsel and professional help as soon as possible and begin the healing.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To have freedom in relationships, we need to have a covenant relationship; we need to have relationships filled with grace (forgiveness), with empowerment and intimacy. Only with Jesus Christ is this possible. We invite you to accept Him anew into your hearts today.</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29</a:t>
            </a:fld>
            <a:endParaRPr lang="en-US"/>
          </a:p>
        </p:txBody>
      </p:sp>
    </p:spTree>
    <p:extLst>
      <p:ext uri="{BB962C8B-B14F-4D97-AF65-F5344CB8AC3E}">
        <p14:creationId xmlns:p14="http://schemas.microsoft.com/office/powerpoint/2010/main" xmlns="" val="368320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A Godly Look at Relationships</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In Galatians 5:22-26 (NASB) the Bible says:</a:t>
            </a:r>
            <a:r>
              <a:rPr lang="en-US" sz="1200" i="1" kern="1200" dirty="0" smtClean="0">
                <a:solidFill>
                  <a:schemeClr val="tx1"/>
                </a:solidFill>
                <a:effectLst/>
                <a:latin typeface="+mn-lt"/>
                <a:ea typeface="+mn-ea"/>
                <a:cs typeface="+mn-cs"/>
              </a:rPr>
              <a:t> "But the fruit of the spirit is love, joy, peace, patience, kindness, goodness, faithfulness, gentleness, self-control; against such things there is no law.  Now those who belong to Christ Jesus have crucified the flesh with its passions and desires. If we live by the Spirit, let us also walk by the Spirit.  Let us not become boastful, challenging one another, envying one another.</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3</a:t>
            </a:fld>
            <a:endParaRPr lang="en-US" dirty="0"/>
          </a:p>
        </p:txBody>
      </p:sp>
    </p:spTree>
    <p:extLst>
      <p:ext uri="{BB962C8B-B14F-4D97-AF65-F5344CB8AC3E}">
        <p14:creationId xmlns:p14="http://schemas.microsoft.com/office/powerpoint/2010/main" xmlns="" val="394528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93750"/>
            <a:ext cx="3087688" cy="2316163"/>
          </a:xfrm>
        </p:spPr>
      </p:sp>
      <p:sp>
        <p:nvSpPr>
          <p:cNvPr id="3" name="Notes Placeholder 2"/>
          <p:cNvSpPr>
            <a:spLocks noGrp="1"/>
          </p:cNvSpPr>
          <p:nvPr>
            <p:ph type="body" idx="1"/>
          </p:nvPr>
        </p:nvSpPr>
        <p:spPr>
          <a:xfrm>
            <a:off x="685800" y="3267360"/>
            <a:ext cx="5486400" cy="4114800"/>
          </a:xfrm>
        </p:spPr>
        <p:txBody>
          <a:bodyPr/>
          <a:lstStyle/>
          <a:p>
            <a:pPr>
              <a:lnSpc>
                <a:spcPct val="110000"/>
              </a:lnSpc>
            </a:pPr>
            <a:r>
              <a:rPr lang="en-US" sz="1200" kern="1200" dirty="0" smtClean="0">
                <a:solidFill>
                  <a:schemeClr val="tx1"/>
                </a:solidFill>
                <a:effectLst/>
                <a:latin typeface="+mn-lt"/>
                <a:ea typeface="+mn-ea"/>
                <a:cs typeface="+mn-cs"/>
              </a:rPr>
              <a:t>In writing the letter to the Galatians Paul had three closely related purposes in mind:</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b="1" kern="1200" dirty="0" smtClean="0">
                <a:solidFill>
                  <a:schemeClr val="tx1"/>
                </a:solidFill>
                <a:effectLst/>
                <a:latin typeface="+mn-lt"/>
                <a:ea typeface="+mn-ea"/>
                <a:cs typeface="+mn-cs"/>
              </a:rPr>
              <a:t>1) He was defending his authority as an apostle because some had doubted his authenticity, </a:t>
            </a:r>
          </a:p>
          <a:p>
            <a:pPr>
              <a:lnSpc>
                <a:spcPct val="110000"/>
              </a:lnSpc>
            </a:pPr>
            <a:r>
              <a:rPr lang="en-US" sz="1200" b="1" kern="1200" dirty="0" smtClean="0">
                <a:solidFill>
                  <a:schemeClr val="tx1"/>
                </a:solidFill>
                <a:effectLst/>
                <a:latin typeface="+mn-lt"/>
                <a:ea typeface="+mn-ea"/>
                <a:cs typeface="+mn-cs"/>
              </a:rPr>
              <a:t>2) he was proclaiming the gospel message, and </a:t>
            </a:r>
          </a:p>
          <a:p>
            <a:pPr>
              <a:lnSpc>
                <a:spcPct val="110000"/>
              </a:lnSpc>
            </a:pPr>
            <a:r>
              <a:rPr lang="en-US" sz="1200" b="1" kern="1200" dirty="0" smtClean="0">
                <a:solidFill>
                  <a:schemeClr val="tx1"/>
                </a:solidFill>
                <a:effectLst/>
                <a:latin typeface="+mn-lt"/>
                <a:ea typeface="+mn-ea"/>
                <a:cs typeface="+mn-cs"/>
              </a:rPr>
              <a:t>3) he was showing that the gospel message could be applied to our daily living as Christians and that this was possible through the power of the Holy Spirit.</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In this passage, Paul reminds us that after a person becomes a Christian, the need for faith in Christ does not diminish. We are to live our lives daily by faith, through the power of Jesus Christ and the Holy Spirit. </a:t>
            </a: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This dependence on God’s guidance is for assistance in avoiding the consequences of our behaviors as manifested by our natural sinful selves. Paul is showing that freedom in Christ is a Spirit-guided life-style “within the limits of a ‘new law’ given by Christ: the law of love.</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Dockery, D. S., Butler, T. C., Church, C. L., Scott, L. L., Ellis Smith, M. A., White, J. E., &amp; Holman Bible Publishers (Nashville, T. . (1992). </a:t>
            </a:r>
            <a:r>
              <a:rPr lang="en-US" sz="1200" i="1" kern="1200" dirty="0" smtClean="0">
                <a:solidFill>
                  <a:schemeClr val="tx1"/>
                </a:solidFill>
                <a:effectLst/>
                <a:latin typeface="+mn-lt"/>
                <a:ea typeface="+mn-ea"/>
                <a:cs typeface="+mn-cs"/>
              </a:rPr>
              <a:t>Holman Bible Handbook</a:t>
            </a:r>
            <a:r>
              <a:rPr lang="en-US" sz="1200" kern="1200" dirty="0" smtClean="0">
                <a:solidFill>
                  <a:schemeClr val="tx1"/>
                </a:solidFill>
                <a:effectLst/>
                <a:latin typeface="+mn-lt"/>
                <a:ea typeface="+mn-ea"/>
                <a:cs typeface="+mn-cs"/>
              </a:rPr>
              <a:t>. Nashville, TN: Holman Bible Publishers.</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4</a:t>
            </a:fld>
            <a:endParaRPr lang="en-US" dirty="0"/>
          </a:p>
        </p:txBody>
      </p:sp>
    </p:spTree>
    <p:extLst>
      <p:ext uri="{BB962C8B-B14F-4D97-AF65-F5344CB8AC3E}">
        <p14:creationId xmlns:p14="http://schemas.microsoft.com/office/powerpoint/2010/main" xmlns="" val="419853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True freedom in Christ is not about self-indulgence that leads believers to act in destructive ways toward others, but true freedom manifests itself in love towards God and love to others. However, true love doesn’t come naturally. In fact, it is against the flesh; hence, it is necessary to be guided by the Holy Spirit in our actions, attitudes, and decisions.</a:t>
            </a: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5</a:t>
            </a:fld>
            <a:endParaRPr lang="en-US" dirty="0"/>
          </a:p>
        </p:txBody>
      </p:sp>
    </p:spTree>
    <p:extLst>
      <p:ext uri="{BB962C8B-B14F-4D97-AF65-F5344CB8AC3E}">
        <p14:creationId xmlns:p14="http://schemas.microsoft.com/office/powerpoint/2010/main" xmlns="" val="17130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Abuse of Scripture and Theology</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While the basic message of the Bible is Love, when we examine the effects of abuse and violence, we see how far removed we are from God’s ideal for human relationships. There are many who profess to be Christians—disciples of Christ—but who possess none of the characteristics of Christ.  </a:t>
            </a: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Unfortunately, in too many situations, abusers have misused scripture and theology to justify their abusive behaviors. In addition, other well-meaning helpers have also misused the Bible to convince victims to accept continued violence in their families. This misuse of scripture can be dangerous and even lethal to the victims involved</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6</a:t>
            </a:fld>
            <a:endParaRPr lang="en-US" dirty="0"/>
          </a:p>
        </p:txBody>
      </p:sp>
    </p:spTree>
    <p:extLst>
      <p:ext uri="{BB962C8B-B14F-4D97-AF65-F5344CB8AC3E}">
        <p14:creationId xmlns:p14="http://schemas.microsoft.com/office/powerpoint/2010/main" xmlns="" val="181612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The religious community can no longer remain silent. This silence continues the lack of understanding of issues of domestic violence and does not lead to change. The church can help families stop abuse and can help to create healthier environments for children, teenagers and adults. </a:t>
            </a:r>
          </a:p>
          <a:p>
            <a:pPr>
              <a:lnSpc>
                <a:spcPct val="110000"/>
              </a:lnSpc>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brief discourse today, we will get an overview of domestic violence and how it is impacting our society, including the church.  We will also explore the elements of healthy, Godly relationships. The Seventh-day Adventist Church is committed to “Ending It Now,” to stopping the violence and preventing violence by equipping individuals and families with skills and insights needed to have wholesome relationships.</a:t>
            </a:r>
          </a:p>
          <a:p>
            <a:pPr>
              <a:lnSpc>
                <a:spcPct val="110000"/>
              </a:lnSpc>
            </a:pPr>
            <a:endParaRPr lang="en-US" sz="1200" kern="1200" dirty="0" smtClean="0">
              <a:solidFill>
                <a:schemeClr val="tx1"/>
              </a:solidFill>
              <a:effectLst/>
              <a:latin typeface="+mn-lt"/>
              <a:ea typeface="+mn-ea"/>
              <a:cs typeface="+mn-cs"/>
            </a:endParaRPr>
          </a:p>
          <a:p>
            <a:pPr>
              <a:lnSpc>
                <a:spcPct val="110000"/>
              </a:lnSpc>
            </a:pPr>
            <a:endParaRPr lang="en-US" sz="1200" kern="1200" dirty="0" smtClean="0">
              <a:solidFill>
                <a:schemeClr val="tx1"/>
              </a:solidFill>
              <a:effectLst/>
              <a:latin typeface="+mn-lt"/>
              <a:ea typeface="+mn-ea"/>
              <a:cs typeface="+mn-cs"/>
            </a:endParaRP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7</a:t>
            </a:fld>
            <a:endParaRPr lang="en-US" dirty="0"/>
          </a:p>
        </p:txBody>
      </p:sp>
    </p:spTree>
    <p:extLst>
      <p:ext uri="{BB962C8B-B14F-4D97-AF65-F5344CB8AC3E}">
        <p14:creationId xmlns:p14="http://schemas.microsoft.com/office/powerpoint/2010/main" xmlns="" val="49151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Brief Overview of Violence and Abuse</a:t>
            </a: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We are living in an age of violence.  Our senses are bombarded by violence in the news, music, television and other media outlets. Many people are the target of violence, and the victims that touch our hearts the most are the children.  Anyone can be a victim of violence; however, statistics tell us that women and children are the primary targets.  Men are also victims of abuse and violence, but in smaller numbers (this may be due to lack of reporting).  </a:t>
            </a: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Regardless of who the victim is, domestic or family violence is incompatible with God’s Word.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8</a:t>
            </a:fld>
            <a:endParaRPr lang="en-US" dirty="0"/>
          </a:p>
        </p:txBody>
      </p:sp>
    </p:spTree>
    <p:extLst>
      <p:ext uri="{BB962C8B-B14F-4D97-AF65-F5344CB8AC3E}">
        <p14:creationId xmlns:p14="http://schemas.microsoft.com/office/powerpoint/2010/main" xmlns="" val="93009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What is Domestic Violence?</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Let’s first look at some definitions and general information about domestic violence. Domestic violence includes physical abuse, sexual abuse, and emotional abuse. To be sure, there is not hierarchy of abuse; each one is equally destructive.</a:t>
            </a:r>
          </a:p>
          <a:p>
            <a:pPr>
              <a:lnSpc>
                <a:spcPct val="110000"/>
              </a:lnSpc>
            </a:pPr>
            <a:r>
              <a:rPr lang="en-US" sz="1200" kern="1200" dirty="0" smtClean="0">
                <a:solidFill>
                  <a:schemeClr val="tx1"/>
                </a:solidFill>
                <a:effectLst/>
                <a:latin typeface="+mn-lt"/>
                <a:ea typeface="+mn-ea"/>
                <a:cs typeface="+mn-cs"/>
              </a:rPr>
              <a:t> </a:t>
            </a:r>
          </a:p>
          <a:p>
            <a:pPr marL="171450" indent="-171450">
              <a:lnSpc>
                <a:spcPct val="110000"/>
              </a:lnSpc>
              <a:buFont typeface="Arial"/>
              <a:buChar char="•"/>
            </a:pPr>
            <a:r>
              <a:rPr lang="en-US" sz="1200" b="1" i="1" kern="1200" dirty="0" smtClean="0">
                <a:solidFill>
                  <a:schemeClr val="tx1"/>
                </a:solidFill>
                <a:effectLst/>
                <a:latin typeface="+mn-lt"/>
                <a:ea typeface="+mn-ea"/>
                <a:cs typeface="+mn-cs"/>
              </a:rPr>
              <a:t>Physical abuse</a:t>
            </a:r>
            <a:r>
              <a:rPr lang="en-US" sz="1200" kern="1200" dirty="0" smtClean="0">
                <a:solidFill>
                  <a:schemeClr val="tx1"/>
                </a:solidFill>
                <a:effectLst/>
                <a:latin typeface="+mn-lt"/>
                <a:ea typeface="+mn-ea"/>
                <a:cs typeface="+mn-cs"/>
              </a:rPr>
              <a:t> may be include behaviors such as pushing and kicking and can escalate into more injurious attacks.  It can start with minor bruising but could end in murder. </a:t>
            </a:r>
          </a:p>
          <a:p>
            <a:pPr marL="171450" indent="-171450">
              <a:lnSpc>
                <a:spcPct val="110000"/>
              </a:lnSpc>
              <a:buFont typeface="Arial"/>
              <a:buChar char="•"/>
            </a:pPr>
            <a:r>
              <a:rPr lang="en-US" sz="1200" b="1" i="1" kern="1200" dirty="0" smtClean="0">
                <a:solidFill>
                  <a:schemeClr val="tx1"/>
                </a:solidFill>
                <a:effectLst/>
                <a:latin typeface="+mn-lt"/>
                <a:ea typeface="+mn-ea"/>
                <a:cs typeface="+mn-cs"/>
              </a:rPr>
              <a:t>Sexual abuse</a:t>
            </a:r>
            <a:r>
              <a:rPr lang="en-US" sz="1200" kern="1200" dirty="0" smtClean="0">
                <a:solidFill>
                  <a:schemeClr val="tx1"/>
                </a:solidFill>
                <a:effectLst/>
                <a:latin typeface="+mn-lt"/>
                <a:ea typeface="+mn-ea"/>
                <a:cs typeface="+mn-cs"/>
              </a:rPr>
              <a:t> can include inappropriate touching and verbal remarks. Rape, molestation and incest are also included in this category. </a:t>
            </a:r>
          </a:p>
          <a:p>
            <a:pPr marL="171450" indent="-171450">
              <a:lnSpc>
                <a:spcPct val="110000"/>
              </a:lnSpc>
              <a:buFont typeface="Arial"/>
              <a:buChar char="•"/>
            </a:pPr>
            <a:r>
              <a:rPr lang="en-US" sz="1200" b="1" i="1" kern="1200" dirty="0" smtClean="0">
                <a:solidFill>
                  <a:schemeClr val="tx1"/>
                </a:solidFill>
                <a:effectLst/>
                <a:latin typeface="+mn-lt"/>
                <a:ea typeface="+mn-ea"/>
                <a:cs typeface="+mn-cs"/>
              </a:rPr>
              <a:t>Emotional abuse</a:t>
            </a:r>
            <a:r>
              <a:rPr lang="en-US" sz="1200" kern="1200" dirty="0" smtClean="0">
                <a:solidFill>
                  <a:schemeClr val="tx1"/>
                </a:solidFill>
                <a:effectLst/>
                <a:latin typeface="+mn-lt"/>
                <a:ea typeface="+mn-ea"/>
                <a:cs typeface="+mn-cs"/>
              </a:rPr>
              <a:t> includes behaviors that consistently degrade or belittle the individual.  It can include verbal threats, episodes of rage, obscene language, demands for perfection, and invalidation of character and person. Extreme possessiveness, isolation, and depriving someone of economic resources are all psychologically and emotionally abusive.  </a:t>
            </a:r>
          </a:p>
          <a:p>
            <a:pPr>
              <a:lnSpc>
                <a:spcPct val="110000"/>
              </a:lnSpc>
            </a:pP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pPr/>
              <a:t>9</a:t>
            </a:fld>
            <a:endParaRPr lang="en-US" dirty="0"/>
          </a:p>
        </p:txBody>
      </p:sp>
    </p:spTree>
    <p:extLst>
      <p:ext uri="{BB962C8B-B14F-4D97-AF65-F5344CB8AC3E}">
        <p14:creationId xmlns:p14="http://schemas.microsoft.com/office/powerpoint/2010/main" xmlns="" val="9222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p14="http://schemas.microsoft.com/office/powerpoint/2010/main" xmlns="" val="266980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p14="http://schemas.microsoft.com/office/powerpoint/2010/main" xmlns="" val="273525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p14="http://schemas.microsoft.com/office/powerpoint/2010/main" xmlns="" val="406971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p14="http://schemas.microsoft.com/office/powerpoint/2010/main" xmlns="" val="144446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86B06-7345-984D-8B94-2A5A8B2407AC}"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p14="http://schemas.microsoft.com/office/powerpoint/2010/main" xmlns="" val="392803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86B06-7345-984D-8B94-2A5A8B2407AC}"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p14="http://schemas.microsoft.com/office/powerpoint/2010/main" xmlns="" val="360594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86B06-7345-984D-8B94-2A5A8B2407AC}" type="datetimeFigureOut">
              <a:rPr lang="en-US" smtClean="0"/>
              <a:pPr/>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p14="http://schemas.microsoft.com/office/powerpoint/2010/main" xmlns="" val="108625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86B06-7345-984D-8B94-2A5A8B2407AC}" type="datetimeFigureOut">
              <a:rPr lang="en-US" smtClean="0"/>
              <a:pPr/>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p14="http://schemas.microsoft.com/office/powerpoint/2010/main" xmlns="" val="60290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86B06-7345-984D-8B94-2A5A8B2407AC}" type="datetimeFigureOut">
              <a:rPr lang="en-US" smtClean="0"/>
              <a:pPr/>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p14="http://schemas.microsoft.com/office/powerpoint/2010/main" xmlns="" val="410024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86B06-7345-984D-8B94-2A5A8B2407AC}"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p14="http://schemas.microsoft.com/office/powerpoint/2010/main" xmlns="" val="73151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86B06-7345-984D-8B94-2A5A8B2407AC}"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970A7-449C-7548-A79C-14FB4DB4BD48}" type="slidenum">
              <a:rPr lang="en-US" smtClean="0"/>
              <a:pPr/>
              <a:t>‹#›</a:t>
            </a:fld>
            <a:endParaRPr lang="en-US"/>
          </a:p>
        </p:txBody>
      </p:sp>
    </p:spTree>
    <p:extLst>
      <p:ext uri="{BB962C8B-B14F-4D97-AF65-F5344CB8AC3E}">
        <p14:creationId xmlns:p14="http://schemas.microsoft.com/office/powerpoint/2010/main" xmlns="" val="25213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86B06-7345-984D-8B94-2A5A8B2407AC}" type="datetimeFigureOut">
              <a:rPr lang="en-US" smtClean="0"/>
              <a:pPr/>
              <a:t>5/19/2014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970A7-449C-7548-A79C-14FB4DB4BD48}" type="slidenum">
              <a:rPr lang="en-US" smtClean="0"/>
              <a:pPr/>
              <a:t>‹#›</a:t>
            </a:fld>
            <a:endParaRPr lang="en-US"/>
          </a:p>
        </p:txBody>
      </p:sp>
    </p:spTree>
    <p:extLst>
      <p:ext uri="{BB962C8B-B14F-4D97-AF65-F5344CB8AC3E}">
        <p14:creationId xmlns:p14="http://schemas.microsoft.com/office/powerpoint/2010/main" xmlns="" val="3176562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0.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9236640" cy="7078467"/>
          </a:xfrm>
          <a:prstGeom prst="rect">
            <a:avLst/>
          </a:prstGeom>
        </p:spPr>
      </p:pic>
      <p:sp>
        <p:nvSpPr>
          <p:cNvPr id="5" name="Subtitle 2"/>
          <p:cNvSpPr>
            <a:spLocks noGrp="1"/>
          </p:cNvSpPr>
          <p:nvPr>
            <p:ph type="subTitle" idx="1"/>
          </p:nvPr>
        </p:nvSpPr>
        <p:spPr>
          <a:xfrm>
            <a:off x="-209585" y="5766762"/>
            <a:ext cx="4843332" cy="1143000"/>
          </a:xfrm>
        </p:spPr>
        <p:txBody>
          <a:bodyPr>
            <a:noAutofit/>
          </a:bodyPr>
          <a:lstStyle/>
          <a:p>
            <a:pPr eaLnBrk="1" hangingPunct="1"/>
            <a:r>
              <a:rPr lang="en-US" sz="1800" b="1" dirty="0">
                <a:solidFill>
                  <a:schemeClr val="tx1"/>
                </a:solidFill>
                <a:latin typeface="Abadi MT Condensed Light"/>
                <a:cs typeface="Abadi MT Condensed Light"/>
              </a:rPr>
              <a:t>e</a:t>
            </a:r>
            <a:r>
              <a:rPr lang="en-US" sz="1800" b="1" dirty="0" smtClean="0">
                <a:solidFill>
                  <a:schemeClr val="tx1"/>
                </a:solidFill>
                <a:latin typeface="Abadi MT Condensed Light"/>
                <a:cs typeface="Abadi MT Condensed Light"/>
              </a:rPr>
              <a:t>nd</a:t>
            </a:r>
            <a:r>
              <a:rPr lang="en-US" sz="1800" b="1" dirty="0" smtClean="0">
                <a:solidFill>
                  <a:srgbClr val="800000"/>
                </a:solidFill>
                <a:latin typeface="Abadi MT Condensed Light"/>
                <a:cs typeface="Abadi MT Condensed Light"/>
              </a:rPr>
              <a:t>it</a:t>
            </a:r>
            <a:r>
              <a:rPr lang="en-US" sz="1800" b="1" dirty="0" smtClean="0">
                <a:solidFill>
                  <a:schemeClr val="tx1"/>
                </a:solidFill>
                <a:latin typeface="Abadi MT Condensed Light"/>
                <a:cs typeface="Abadi MT Condensed Light"/>
              </a:rPr>
              <a:t>now</a:t>
            </a:r>
            <a:r>
              <a:rPr lang="en-US" sz="1800" b="1" dirty="0" smtClean="0">
                <a:solidFill>
                  <a:schemeClr val="tx1"/>
                </a:solidFill>
                <a:latin typeface="Abadi MT Condensed Light"/>
                <a:cs typeface="Abadi MT Condensed Light"/>
              </a:rPr>
              <a:t> Emphasis Day </a:t>
            </a:r>
          </a:p>
          <a:p>
            <a:pPr eaLnBrk="1" hangingPunct="1"/>
            <a:r>
              <a:rPr lang="en-US" sz="1800" dirty="0" smtClean="0">
                <a:solidFill>
                  <a:schemeClr val="tx1"/>
                </a:solidFill>
                <a:latin typeface="Abadi MT Condensed Light"/>
                <a:cs typeface="Abadi MT Condensed Light"/>
              </a:rPr>
              <a:t>Asociaci</a:t>
            </a:r>
            <a:r>
              <a:rPr lang="es-MX" sz="1800" dirty="0" smtClean="0">
                <a:solidFill>
                  <a:schemeClr val="tx1"/>
                </a:solidFill>
                <a:latin typeface="Abadi MT Condensed Light"/>
                <a:cs typeface="Abadi MT Condensed Light"/>
              </a:rPr>
              <a:t>ón</a:t>
            </a:r>
            <a:r>
              <a:rPr lang="es-MX" sz="1800" dirty="0" smtClean="0">
                <a:solidFill>
                  <a:schemeClr val="tx1"/>
                </a:solidFill>
                <a:latin typeface="Abadi MT Condensed Light"/>
                <a:cs typeface="Abadi MT Condensed Light"/>
              </a:rPr>
              <a:t> General Departamento de Ministerios de la Mujer de la Iglesia Adventista del Séptimo Día</a:t>
            </a:r>
            <a:endParaRPr lang="en-US" sz="2400" dirty="0" smtClean="0">
              <a:solidFill>
                <a:schemeClr val="tx1"/>
              </a:solidFill>
              <a:latin typeface="Abadi MT Condensed Light"/>
              <a:cs typeface="Abadi MT Condensed Light"/>
            </a:endParaRPr>
          </a:p>
          <a:p>
            <a:pPr eaLnBrk="1" hangingPunct="1"/>
            <a:r>
              <a:rPr lang="en-US" sz="2400" dirty="0" smtClean="0">
                <a:solidFill>
                  <a:schemeClr val="tx1"/>
                </a:solidFill>
                <a:latin typeface="Abadi MT Condensed Light"/>
                <a:cs typeface="Abadi MT Condensed Light"/>
              </a:rPr>
              <a:t>	</a:t>
            </a:r>
          </a:p>
          <a:p>
            <a:pPr eaLnBrk="1" hangingPunct="1"/>
            <a:endParaRPr lang="en-US" sz="2400" dirty="0">
              <a:solidFill>
                <a:schemeClr val="tx1"/>
              </a:solidFill>
              <a:latin typeface="Abadi MT Condensed Light"/>
              <a:cs typeface="Abadi MT Condensed Light"/>
            </a:endParaRPr>
          </a:p>
        </p:txBody>
      </p:sp>
      <p:pic>
        <p:nvPicPr>
          <p:cNvPr id="6" name="Picture 6"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1791218" y="5254700"/>
            <a:ext cx="762000"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2285999" y="3351415"/>
            <a:ext cx="5899497" cy="1200329"/>
          </a:xfrm>
          <a:prstGeom prst="rect">
            <a:avLst/>
          </a:prstGeom>
        </p:spPr>
        <p:txBody>
          <a:bodyPr wrap="square">
            <a:spAutoFit/>
          </a:bodyPr>
          <a:lstStyle/>
          <a:p>
            <a:pPr algn="ctr" fontAlgn="auto">
              <a:spcAft>
                <a:spcPts val="0"/>
              </a:spcAft>
              <a:buFont typeface="Arial" panose="020B0604020202020204" pitchFamily="34" charset="0"/>
              <a:buNone/>
              <a:defRPr/>
            </a:pPr>
            <a:r>
              <a:rPr lang="en-US" dirty="0" smtClean="0">
                <a:solidFill>
                  <a:schemeClr val="bg1"/>
                </a:solidFill>
                <a:latin typeface="Abadi MT Condensed Light"/>
                <a:cs typeface="Abadi MT Condensed Light"/>
              </a:rPr>
              <a:t>Escrito</a:t>
            </a:r>
            <a:r>
              <a:rPr lang="en-US" dirty="0" smtClean="0">
                <a:solidFill>
                  <a:schemeClr val="bg1"/>
                </a:solidFill>
                <a:latin typeface="Abadi MT Condensed Light"/>
                <a:cs typeface="Abadi MT Condensed Light"/>
              </a:rPr>
              <a:t> por:</a:t>
            </a:r>
            <a:endParaRPr lang="en-US" dirty="0">
              <a:solidFill>
                <a:schemeClr val="bg1"/>
              </a:solidFill>
              <a:latin typeface="Abadi MT Condensed Light"/>
              <a:cs typeface="Abadi MT Condensed Light"/>
            </a:endParaRPr>
          </a:p>
          <a:p>
            <a:pPr algn="ctr" fontAlgn="auto">
              <a:spcAft>
                <a:spcPts val="0"/>
              </a:spcAft>
              <a:buFont typeface="Arial" panose="020B0604020202020204" pitchFamily="34" charset="0"/>
              <a:buNone/>
              <a:defRPr/>
            </a:pPr>
            <a:r>
              <a:rPr lang="en-US" dirty="0">
                <a:solidFill>
                  <a:schemeClr val="bg1"/>
                </a:solidFill>
                <a:latin typeface="Abadi MT Condensed Light"/>
                <a:cs typeface="Abadi MT Condensed Light"/>
              </a:rPr>
              <a:t>Elaine Oliver, MA, CFLE and Willie Oliver, PhD, CFLE </a:t>
            </a:r>
          </a:p>
          <a:p>
            <a:pPr algn="ctr" fontAlgn="auto">
              <a:spcAft>
                <a:spcPts val="0"/>
              </a:spcAft>
              <a:buFont typeface="Arial" panose="020B0604020202020204" pitchFamily="34" charset="0"/>
              <a:buNone/>
              <a:defRPr/>
            </a:pPr>
            <a:r>
              <a:rPr lang="en-US" dirty="0" smtClean="0">
                <a:solidFill>
                  <a:schemeClr val="bg1"/>
                </a:solidFill>
                <a:latin typeface="Abadi MT Condensed Light"/>
                <a:cs typeface="Abadi MT Condensed Light"/>
              </a:rPr>
              <a:t>Directores de Ministerios de la Familia</a:t>
            </a:r>
            <a:endParaRPr lang="en-US" dirty="0">
              <a:solidFill>
                <a:schemeClr val="bg1"/>
              </a:solidFill>
              <a:latin typeface="Abadi MT Condensed Light"/>
              <a:cs typeface="Abadi MT Condensed Light"/>
            </a:endParaRPr>
          </a:p>
          <a:p>
            <a:pPr algn="ctr" fontAlgn="auto">
              <a:spcAft>
                <a:spcPts val="0"/>
              </a:spcAft>
              <a:buFont typeface="Arial" panose="020B0604020202020204" pitchFamily="34" charset="0"/>
              <a:buNone/>
              <a:defRPr/>
            </a:pPr>
            <a:r>
              <a:rPr lang="en-US" dirty="0" smtClean="0">
                <a:solidFill>
                  <a:schemeClr val="bg1"/>
                </a:solidFill>
                <a:latin typeface="Abadi MT Condensed Light"/>
                <a:cs typeface="Abadi MT Condensed Light"/>
              </a:rPr>
              <a:t>Asociación General de los Adventistas de Séptimo Día</a:t>
            </a:r>
            <a:endParaRPr lang="en-US" dirty="0">
              <a:solidFill>
                <a:schemeClr val="bg1"/>
              </a:solidFill>
              <a:latin typeface="Abadi MT Condensed Light"/>
              <a:cs typeface="Abadi MT Condensed Light"/>
            </a:endParaRPr>
          </a:p>
        </p:txBody>
      </p:sp>
      <p:sp>
        <p:nvSpPr>
          <p:cNvPr id="8" name="Title 7"/>
          <p:cNvSpPr>
            <a:spLocks noGrp="1"/>
          </p:cNvSpPr>
          <p:nvPr>
            <p:ph type="ctrTitle"/>
          </p:nvPr>
        </p:nvSpPr>
        <p:spPr>
          <a:xfrm>
            <a:off x="1485548" y="2200976"/>
            <a:ext cx="7772400" cy="1470025"/>
          </a:xfrm>
        </p:spPr>
        <p:txBody>
          <a:bodyPr/>
          <a:lstStyle/>
          <a:p>
            <a:r>
              <a:rPr lang="en-US" dirty="0" smtClean="0">
                <a:solidFill>
                  <a:schemeClr val="bg1"/>
                </a:solidFill>
                <a:latin typeface="Rockwell"/>
                <a:cs typeface="Rockwell"/>
              </a:rPr>
              <a:t>Libertad </a:t>
            </a:r>
            <a:r>
              <a:rPr lang="en-US" b="1" i="1" dirty="0" smtClean="0">
                <a:solidFill>
                  <a:schemeClr val="accent5">
                    <a:lumMod val="75000"/>
                  </a:schemeClr>
                </a:solidFill>
                <a:latin typeface="Book Antiqua"/>
                <a:cs typeface="Book Antiqua"/>
              </a:rPr>
              <a:t>en las</a:t>
            </a:r>
            <a:r>
              <a:rPr lang="en-US" dirty="0" smtClean="0">
                <a:solidFill>
                  <a:schemeClr val="bg1"/>
                </a:solidFill>
                <a:latin typeface="Book Antiqua"/>
                <a:cs typeface="Book Antiqua"/>
              </a:rPr>
              <a:t> </a:t>
            </a:r>
            <a:r>
              <a:rPr lang="en-US" dirty="0" smtClean="0">
                <a:solidFill>
                  <a:schemeClr val="bg1"/>
                </a:solidFill>
                <a:latin typeface="Rockwell"/>
                <a:cs typeface="Rockwell"/>
              </a:rPr>
              <a:t>Relaciones</a:t>
            </a:r>
            <a:endParaRPr lang="en-US" dirty="0">
              <a:solidFill>
                <a:schemeClr val="bg1"/>
              </a:solidFill>
              <a:latin typeface="Rockwell"/>
              <a:cs typeface="Rockwell"/>
            </a:endParaRPr>
          </a:p>
        </p:txBody>
      </p:sp>
    </p:spTree>
    <p:extLst>
      <p:ext uri="{BB962C8B-B14F-4D97-AF65-F5344CB8AC3E}">
        <p14:creationId xmlns:p14="http://schemas.microsoft.com/office/powerpoint/2010/main" xmlns="" val="1527806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3.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 y="1"/>
            <a:ext cx="9143999" cy="6857999"/>
          </a:xfrm>
          <a:prstGeom prst="rect">
            <a:avLst/>
          </a:prstGeom>
        </p:spPr>
      </p:pic>
      <p:sp>
        <p:nvSpPr>
          <p:cNvPr id="2" name="Title 1"/>
          <p:cNvSpPr>
            <a:spLocks noGrp="1"/>
          </p:cNvSpPr>
          <p:nvPr>
            <p:ph type="title"/>
          </p:nvPr>
        </p:nvSpPr>
        <p:spPr>
          <a:xfrm>
            <a:off x="4008953" y="650631"/>
            <a:ext cx="5135047" cy="1143000"/>
          </a:xfrm>
        </p:spPr>
        <p:txBody>
          <a:bodyPr>
            <a:normAutofit/>
          </a:bodyPr>
          <a:lstStyle/>
          <a:p>
            <a:r>
              <a:rPr lang="en-US" dirty="0" smtClean="0">
                <a:solidFill>
                  <a:srgbClr val="E5C10C"/>
                </a:solidFill>
                <a:latin typeface="Myriad Pro Cond"/>
                <a:cs typeface="Myriad Pro Cond"/>
              </a:rPr>
              <a:t>Las Víctimas </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309907" y="2457409"/>
            <a:ext cx="8229600" cy="4040936"/>
          </a:xfrm>
        </p:spPr>
        <p:txBody>
          <a:bodyPr>
            <a:normAutofit fontScale="92500" lnSpcReduction="20000"/>
          </a:bodyPr>
          <a:lstStyle/>
          <a:p>
            <a:r>
              <a:rPr lang="en-US" dirty="0" smtClean="0">
                <a:solidFill>
                  <a:srgbClr val="E5C10C"/>
                </a:solidFill>
                <a:latin typeface="Myriad Pro Cond"/>
                <a:cs typeface="Myriad Pro Cond"/>
              </a:rPr>
              <a:t>1 de 4 mujeres </a:t>
            </a:r>
            <a:r>
              <a:rPr lang="en-US" dirty="0" smtClean="0">
                <a:solidFill>
                  <a:srgbClr val="FFFFFF"/>
                </a:solidFill>
                <a:latin typeface="Myriad Pro Cond"/>
                <a:cs typeface="Myriad Pro Cond"/>
              </a:rPr>
              <a:t>experimentaran</a:t>
            </a:r>
            <a:r>
              <a:rPr lang="en-US" dirty="0">
                <a:solidFill>
                  <a:srgbClr val="FFFFFF"/>
                </a:solidFill>
                <a:latin typeface="Myriad Pro Cond"/>
                <a:cs typeface="Myriad Pro Cond"/>
              </a:rPr>
              <a:t> </a:t>
            </a:r>
            <a:r>
              <a:rPr lang="en-US" dirty="0" smtClean="0">
                <a:solidFill>
                  <a:srgbClr val="FFFFFF"/>
                </a:solidFill>
                <a:latin typeface="Myriad Pro Cond"/>
                <a:cs typeface="Myriad Pro Cond"/>
              </a:rPr>
              <a:t>violencia doméstica.</a:t>
            </a:r>
          </a:p>
          <a:p>
            <a:r>
              <a:rPr lang="en-US" dirty="0" smtClean="0">
                <a:solidFill>
                  <a:srgbClr val="FFFFFF"/>
                </a:solidFill>
                <a:latin typeface="Myriad Pro Cond"/>
                <a:cs typeface="Myriad Pro Cond"/>
              </a:rPr>
              <a:t>Hay más  </a:t>
            </a:r>
            <a:r>
              <a:rPr lang="en-US" dirty="0" smtClean="0">
                <a:solidFill>
                  <a:srgbClr val="E5C10C"/>
                </a:solidFill>
                <a:latin typeface="Myriad Pro Cond"/>
                <a:cs typeface="Myriad Pro Cond"/>
              </a:rPr>
              <a:t>probabilidades </a:t>
            </a:r>
            <a:r>
              <a:rPr lang="en-US" dirty="0" smtClean="0">
                <a:solidFill>
                  <a:srgbClr val="FFFFFF"/>
                </a:solidFill>
                <a:latin typeface="Myriad Pro Cond"/>
                <a:cs typeface="Myriad Pro Cond"/>
              </a:rPr>
              <a:t>que las mujeres sean </a:t>
            </a:r>
            <a:r>
              <a:rPr lang="en-US" dirty="0" smtClean="0">
                <a:solidFill>
                  <a:srgbClr val="E5C10C"/>
                </a:solidFill>
                <a:latin typeface="Myriad Pro Cond"/>
                <a:cs typeface="Myriad Pro Cond"/>
              </a:rPr>
              <a:t>asesinadas</a:t>
            </a:r>
            <a:r>
              <a:rPr lang="en-US" dirty="0" smtClean="0">
                <a:solidFill>
                  <a:srgbClr val="FFFFFF"/>
                </a:solidFill>
                <a:latin typeface="Myriad Pro Cond"/>
                <a:cs typeface="Myriad Pro Cond"/>
              </a:rPr>
              <a:t> por su pareja, que los hombres sean. </a:t>
            </a:r>
          </a:p>
          <a:p>
            <a:r>
              <a:rPr lang="en-US" dirty="0" smtClean="0">
                <a:solidFill>
                  <a:srgbClr val="FFFFFF"/>
                </a:solidFill>
                <a:latin typeface="Myriad Pro Cond"/>
                <a:cs typeface="Myriad Pro Cond"/>
              </a:rPr>
              <a:t>Las mujeres entra la edad de </a:t>
            </a:r>
            <a:r>
              <a:rPr lang="en-US" dirty="0" smtClean="0">
                <a:solidFill>
                  <a:srgbClr val="E5C10C"/>
                </a:solidFill>
                <a:latin typeface="Myriad Pro Cond"/>
                <a:cs typeface="Myriad Pro Cond"/>
              </a:rPr>
              <a:t>20 – 24 </a:t>
            </a:r>
            <a:r>
              <a:rPr lang="en-US" dirty="0" smtClean="0">
                <a:solidFill>
                  <a:srgbClr val="FFFFFF"/>
                </a:solidFill>
                <a:latin typeface="Myriad Pro Cond"/>
                <a:cs typeface="Myriad Pro Cond"/>
              </a:rPr>
              <a:t>tienen mas riesgo de ser víctimas de violencia doméstica. </a:t>
            </a:r>
          </a:p>
          <a:p>
            <a:r>
              <a:rPr lang="en-US" dirty="0" smtClean="0">
                <a:solidFill>
                  <a:srgbClr val="FFFFFF"/>
                </a:solidFill>
                <a:latin typeface="Myriad Pro Cond"/>
                <a:cs typeface="Myriad Pro Cond"/>
              </a:rPr>
              <a:t>Cada año</a:t>
            </a:r>
            <a:r>
              <a:rPr lang="en-US" dirty="0" smtClean="0">
                <a:solidFill>
                  <a:srgbClr val="E5C10C"/>
                </a:solidFill>
                <a:latin typeface="Myriad Pro Cond"/>
                <a:cs typeface="Myriad Pro Cond"/>
              </a:rPr>
              <a:t>, 1 de 3 mujeres </a:t>
            </a:r>
            <a:r>
              <a:rPr lang="en-US" dirty="0" smtClean="0">
                <a:solidFill>
                  <a:srgbClr val="FFFFFF"/>
                </a:solidFill>
                <a:latin typeface="Myriad Pro Cond"/>
                <a:cs typeface="Myriad Pro Cond"/>
              </a:rPr>
              <a:t>víctima de homicidio, son asesinadas por su pareja. </a:t>
            </a: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xmlns="" val="1622873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4.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98023" y="1"/>
            <a:ext cx="9512554" cy="6858000"/>
          </a:xfrm>
          <a:prstGeom prst="rect">
            <a:avLst/>
          </a:prstGeom>
        </p:spPr>
      </p:pic>
      <p:sp>
        <p:nvSpPr>
          <p:cNvPr id="2" name="Title 1"/>
          <p:cNvSpPr>
            <a:spLocks noGrp="1"/>
          </p:cNvSpPr>
          <p:nvPr>
            <p:ph type="title"/>
          </p:nvPr>
        </p:nvSpPr>
        <p:spPr>
          <a:xfrm>
            <a:off x="917314" y="1521039"/>
            <a:ext cx="3410635" cy="1143000"/>
          </a:xfrm>
        </p:spPr>
        <p:txBody>
          <a:bodyPr>
            <a:normAutofit fontScale="90000"/>
          </a:bodyPr>
          <a:lstStyle/>
          <a:p>
            <a:r>
              <a:rPr lang="en-US" sz="4800" dirty="0" smtClean="0">
                <a:solidFill>
                  <a:srgbClr val="E5C10C"/>
                </a:solidFill>
                <a:latin typeface="Myriad Pro Cond"/>
                <a:cs typeface="Myriad Pro Cond"/>
              </a:rPr>
              <a:t>Las Familias</a:t>
            </a:r>
            <a:endParaRPr lang="en-US" sz="4800" dirty="0">
              <a:solidFill>
                <a:srgbClr val="E5C10C"/>
              </a:solidFill>
              <a:latin typeface="Myriad Pro Cond"/>
              <a:cs typeface="Myriad Pro Cond"/>
            </a:endParaRPr>
          </a:p>
        </p:txBody>
      </p:sp>
      <p:sp>
        <p:nvSpPr>
          <p:cNvPr id="3" name="Content Placeholder 2"/>
          <p:cNvSpPr>
            <a:spLocks noGrp="1"/>
          </p:cNvSpPr>
          <p:nvPr>
            <p:ph idx="1"/>
          </p:nvPr>
        </p:nvSpPr>
        <p:spPr>
          <a:xfrm>
            <a:off x="386634" y="3222874"/>
            <a:ext cx="8229600" cy="3173615"/>
          </a:xfrm>
        </p:spPr>
        <p:txBody>
          <a:bodyPr>
            <a:noAutofit/>
          </a:bodyPr>
          <a:lstStyle/>
          <a:p>
            <a:pPr lvl="0"/>
            <a:r>
              <a:rPr lang="en-US" dirty="0" smtClean="0">
                <a:solidFill>
                  <a:srgbClr val="FFFFFF"/>
                </a:solidFill>
                <a:latin typeface="Myriad Pro Cond"/>
                <a:cs typeface="Myriad Pro Cond"/>
              </a:rPr>
              <a:t>Cada año, más de  </a:t>
            </a:r>
            <a:r>
              <a:rPr lang="en-US" dirty="0">
                <a:solidFill>
                  <a:srgbClr val="E5C10C"/>
                </a:solidFill>
                <a:latin typeface="Myriad Pro Cond"/>
                <a:cs typeface="Myriad Pro Cond"/>
              </a:rPr>
              <a:t>3 </a:t>
            </a:r>
            <a:r>
              <a:rPr lang="en-US" dirty="0" smtClean="0">
                <a:solidFill>
                  <a:srgbClr val="E5C10C"/>
                </a:solidFill>
                <a:latin typeface="Myriad Pro Cond"/>
                <a:cs typeface="Myriad Pro Cond"/>
              </a:rPr>
              <a:t>millones de niños </a:t>
            </a:r>
            <a:r>
              <a:rPr lang="en-US" dirty="0" smtClean="0">
                <a:solidFill>
                  <a:schemeClr val="bg1"/>
                </a:solidFill>
                <a:latin typeface="Myriad Pro Cond"/>
                <a:cs typeface="Myriad Pro Cond"/>
              </a:rPr>
              <a:t>son testigos de violencia doméstica en su hogar</a:t>
            </a:r>
            <a:r>
              <a:rPr lang="en-US" dirty="0">
                <a:solidFill>
                  <a:schemeClr val="bg1"/>
                </a:solidFill>
                <a:latin typeface="Myriad Pro Cond"/>
                <a:cs typeface="Myriad Pro Cond"/>
              </a:rPr>
              <a:t>.</a:t>
            </a:r>
            <a:endParaRPr lang="en-US" dirty="0" smtClean="0">
              <a:solidFill>
                <a:schemeClr val="bg1"/>
              </a:solidFill>
              <a:latin typeface="Myriad Pro Cond"/>
              <a:cs typeface="Myriad Pro Cond"/>
            </a:endParaRPr>
          </a:p>
          <a:p>
            <a:pPr lvl="0">
              <a:lnSpc>
                <a:spcPct val="80000"/>
              </a:lnSpc>
            </a:pPr>
            <a:endParaRPr lang="en-US" sz="1100" dirty="0">
              <a:solidFill>
                <a:srgbClr val="FFFFFF"/>
              </a:solidFill>
              <a:latin typeface="Myriad Pro Cond"/>
              <a:cs typeface="Myriad Pro Cond"/>
            </a:endParaRPr>
          </a:p>
          <a:p>
            <a:pPr lvl="0"/>
            <a:r>
              <a:rPr lang="en-US" dirty="0" smtClean="0">
                <a:solidFill>
                  <a:srgbClr val="E5C10C"/>
                </a:solidFill>
                <a:latin typeface="Myriad Pro Cond"/>
                <a:cs typeface="Myriad Pro Cond"/>
              </a:rPr>
              <a:t>30 a 70%</a:t>
            </a:r>
            <a:r>
              <a:rPr lang="en-US" dirty="0" smtClean="0">
                <a:solidFill>
                  <a:srgbClr val="FFFFFF"/>
                </a:solidFill>
                <a:latin typeface="Myriad Pro Cond"/>
                <a:cs typeface="Myriad Pro Cond"/>
              </a:rPr>
              <a:t> de los niños que viven en hogares donde hay violencia doméstica sufren también de abuso o negligencia. </a:t>
            </a:r>
            <a:endParaRPr lang="en-US" dirty="0">
              <a:solidFill>
                <a:srgbClr val="E5C10C"/>
              </a:solidFill>
              <a:latin typeface="Myriad Pro Cond"/>
              <a:cs typeface="Myriad Pro Cond"/>
            </a:endParaRPr>
          </a:p>
          <a:p>
            <a:pPr lvl="0"/>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xmlns="" val="1922957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4.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98023" y="1"/>
            <a:ext cx="9512554" cy="6858000"/>
          </a:xfrm>
          <a:prstGeom prst="rect">
            <a:avLst/>
          </a:prstGeom>
        </p:spPr>
      </p:pic>
      <p:sp>
        <p:nvSpPr>
          <p:cNvPr id="3" name="Content Placeholder 2"/>
          <p:cNvSpPr>
            <a:spLocks noGrp="1"/>
          </p:cNvSpPr>
          <p:nvPr>
            <p:ph idx="1"/>
          </p:nvPr>
        </p:nvSpPr>
        <p:spPr>
          <a:xfrm>
            <a:off x="104369" y="2799567"/>
            <a:ext cx="8857331" cy="3690987"/>
          </a:xfrm>
        </p:spPr>
        <p:txBody>
          <a:bodyPr>
            <a:normAutofit lnSpcReduction="10000"/>
          </a:bodyPr>
          <a:lstStyle/>
          <a:p>
            <a:pPr lvl="0">
              <a:lnSpc>
                <a:spcPct val="110000"/>
              </a:lnSpc>
            </a:pPr>
            <a:r>
              <a:rPr lang="en-US" dirty="0" smtClean="0">
                <a:solidFill>
                  <a:srgbClr val="FFFFFF"/>
                </a:solidFill>
                <a:latin typeface="Myriad Pro Cond"/>
                <a:cs typeface="Myriad Pro Cond"/>
              </a:rPr>
              <a:t>Un estudio reciente encontró que los niños expuestos a violencia doméstica en su hogar tienen más probabilidades de tener  problemas de salud, incluyendo el enfermarse más frecuentemente, tener dolor de cabeza o de estómago con más frecuencia y sentirse más cansados y letárgicos. </a:t>
            </a:r>
            <a:endParaRPr lang="en-US" dirty="0">
              <a:solidFill>
                <a:srgbClr val="FFFFFF"/>
              </a:solidFill>
              <a:latin typeface="Myriad Pro Cond"/>
              <a:cs typeface="Myriad Pro Cond"/>
            </a:endParaRPr>
          </a:p>
          <a:p>
            <a:pPr>
              <a:lnSpc>
                <a:spcPct val="110000"/>
              </a:lnSpc>
            </a:pPr>
            <a:endParaRPr lang="en-US" dirty="0"/>
          </a:p>
        </p:txBody>
      </p:sp>
      <p:sp>
        <p:nvSpPr>
          <p:cNvPr id="5" name="Title 1"/>
          <p:cNvSpPr txBox="1">
            <a:spLocks/>
          </p:cNvSpPr>
          <p:nvPr/>
        </p:nvSpPr>
        <p:spPr>
          <a:xfrm>
            <a:off x="917314" y="1521039"/>
            <a:ext cx="341063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E5C10C"/>
                </a:solidFill>
                <a:latin typeface="Myriad Pro Cond"/>
                <a:cs typeface="Myriad Pro Cond"/>
              </a:rPr>
              <a:t>Las familias </a:t>
            </a:r>
            <a:endParaRPr lang="en-US" dirty="0">
              <a:solidFill>
                <a:srgbClr val="E5C10C"/>
              </a:solidFill>
              <a:latin typeface="Myriad Pro Cond"/>
              <a:cs typeface="Myriad Pro Cond"/>
            </a:endParaRPr>
          </a:p>
        </p:txBody>
      </p:sp>
    </p:spTree>
    <p:extLst>
      <p:ext uri="{BB962C8B-B14F-4D97-AF65-F5344CB8AC3E}">
        <p14:creationId xmlns:p14="http://schemas.microsoft.com/office/powerpoint/2010/main" xmlns="" val="619567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4.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98023" y="1"/>
            <a:ext cx="9512554" cy="6858000"/>
          </a:xfrm>
          <a:prstGeom prst="rect">
            <a:avLst/>
          </a:prstGeom>
        </p:spPr>
      </p:pic>
      <p:sp>
        <p:nvSpPr>
          <p:cNvPr id="3" name="Content Placeholder 2"/>
          <p:cNvSpPr>
            <a:spLocks noGrp="1"/>
          </p:cNvSpPr>
          <p:nvPr>
            <p:ph idx="1"/>
          </p:nvPr>
        </p:nvSpPr>
        <p:spPr>
          <a:xfrm>
            <a:off x="457200" y="2752533"/>
            <a:ext cx="8229600" cy="3502857"/>
          </a:xfrm>
        </p:spPr>
        <p:txBody>
          <a:bodyPr>
            <a:normAutofit/>
          </a:bodyPr>
          <a:lstStyle/>
          <a:p>
            <a:pPr lvl="0">
              <a:lnSpc>
                <a:spcPct val="110000"/>
              </a:lnSpc>
            </a:pPr>
            <a:r>
              <a:rPr lang="en-US" dirty="0" smtClean="0">
                <a:solidFill>
                  <a:srgbClr val="FFFFFF"/>
                </a:solidFill>
                <a:latin typeface="Myriad Pro Cond"/>
                <a:cs typeface="Myriad Pro Cond"/>
              </a:rPr>
              <a:t>Otro estudio encontró que los </a:t>
            </a:r>
            <a:r>
              <a:rPr lang="en-US" dirty="0" smtClean="0">
                <a:solidFill>
                  <a:srgbClr val="E5C10C"/>
                </a:solidFill>
                <a:latin typeface="Myriad Pro Cond"/>
                <a:cs typeface="Myriad Pro Cond"/>
              </a:rPr>
              <a:t>niños tienen más probabilidades</a:t>
            </a:r>
            <a:r>
              <a:rPr lang="en-US" dirty="0" smtClean="0">
                <a:solidFill>
                  <a:srgbClr val="FFFFFF"/>
                </a:solidFill>
                <a:latin typeface="Myriad Pro Cond"/>
                <a:cs typeface="Myriad Pro Cond"/>
              </a:rPr>
              <a:t> de intervenir cuando son testigos de violencia severa contra uno de los padres. Esto coloca al niño en situación de gran riesgo de ser lastimado e incluso morir. </a:t>
            </a:r>
            <a:endParaRPr lang="en-US" dirty="0">
              <a:solidFill>
                <a:srgbClr val="FFFFFF"/>
              </a:solidFill>
              <a:latin typeface="Myriad Pro Cond"/>
              <a:cs typeface="Myriad Pro Cond"/>
            </a:endParaRPr>
          </a:p>
          <a:p>
            <a:pPr>
              <a:lnSpc>
                <a:spcPct val="110000"/>
              </a:lnSpc>
            </a:pPr>
            <a:endParaRPr lang="en-US" dirty="0"/>
          </a:p>
        </p:txBody>
      </p:sp>
      <p:sp>
        <p:nvSpPr>
          <p:cNvPr id="5" name="Title 1"/>
          <p:cNvSpPr>
            <a:spLocks noGrp="1"/>
          </p:cNvSpPr>
          <p:nvPr>
            <p:ph type="title"/>
          </p:nvPr>
        </p:nvSpPr>
        <p:spPr>
          <a:xfrm>
            <a:off x="917314" y="1521039"/>
            <a:ext cx="3410635" cy="1143000"/>
          </a:xfrm>
        </p:spPr>
        <p:txBody>
          <a:bodyPr>
            <a:normAutofit fontScale="90000"/>
          </a:bodyPr>
          <a:lstStyle/>
          <a:p>
            <a:r>
              <a:rPr lang="en-US" sz="4800" dirty="0" smtClean="0">
                <a:solidFill>
                  <a:srgbClr val="E5C10C"/>
                </a:solidFill>
                <a:latin typeface="Myriad Pro Cond"/>
                <a:cs typeface="Myriad Pro Cond"/>
              </a:rPr>
              <a:t>Las Familias </a:t>
            </a:r>
            <a:endParaRPr lang="en-US" sz="4800" dirty="0">
              <a:solidFill>
                <a:srgbClr val="E5C10C"/>
              </a:solidFill>
              <a:latin typeface="Myriad Pro Cond"/>
              <a:cs typeface="Myriad Pro Cond"/>
            </a:endParaRPr>
          </a:p>
        </p:txBody>
      </p:sp>
    </p:spTree>
    <p:extLst>
      <p:ext uri="{BB962C8B-B14F-4D97-AF65-F5344CB8AC3E}">
        <p14:creationId xmlns:p14="http://schemas.microsoft.com/office/powerpoint/2010/main" xmlns="" val="3364676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188176" y="1638624"/>
            <a:ext cx="5276110" cy="1143000"/>
          </a:xfrm>
          <a:effectLst>
            <a:outerShdw blurRad="50800" dist="38100" dir="10800000" algn="r" rotWithShape="0">
              <a:prstClr val="black">
                <a:alpha val="40000"/>
              </a:prstClr>
            </a:outerShdw>
          </a:effectLst>
        </p:spPr>
        <p:txBody>
          <a:bodyPr/>
          <a:lstStyle/>
          <a:p>
            <a:r>
              <a:rPr lang="en-US" dirty="0" smtClean="0">
                <a:solidFill>
                  <a:srgbClr val="FFFF00"/>
                </a:solidFill>
                <a:latin typeface="Myriad Pro Cond"/>
                <a:cs typeface="Myriad Pro Cond"/>
              </a:rPr>
              <a:t>Las consecuencias</a:t>
            </a:r>
            <a:endParaRPr lang="en-US" dirty="0">
              <a:solidFill>
                <a:srgbClr val="FFFF00"/>
              </a:solidFill>
              <a:latin typeface="Myriad Pro Cond"/>
              <a:cs typeface="Myriad Pro Cond"/>
            </a:endParaRPr>
          </a:p>
        </p:txBody>
      </p:sp>
      <p:sp>
        <p:nvSpPr>
          <p:cNvPr id="3" name="Content Placeholder 2"/>
          <p:cNvSpPr>
            <a:spLocks noGrp="1"/>
          </p:cNvSpPr>
          <p:nvPr>
            <p:ph idx="1"/>
          </p:nvPr>
        </p:nvSpPr>
        <p:spPr>
          <a:xfrm>
            <a:off x="457200" y="3041417"/>
            <a:ext cx="8229600" cy="3150133"/>
          </a:xfrm>
        </p:spPr>
        <p:txBody>
          <a:bodyPr>
            <a:normAutofit fontScale="92500" lnSpcReduction="10000"/>
          </a:bodyPr>
          <a:lstStyle/>
          <a:p>
            <a:pPr lvl="0">
              <a:lnSpc>
                <a:spcPct val="110000"/>
              </a:lnSpc>
            </a:pPr>
            <a:r>
              <a:rPr lang="en-US" dirty="0" smtClean="0">
                <a:solidFill>
                  <a:srgbClr val="FFFFFF"/>
                </a:solidFill>
                <a:latin typeface="Myriad Pro Cond"/>
                <a:cs typeface="Myriad Pro Cond"/>
              </a:rPr>
              <a:t>Los sobrevivientes de violencia doméstica enfrentan altos niveles de depresión, disturbios de sueño y otras angustias emocionales.</a:t>
            </a:r>
          </a:p>
          <a:p>
            <a:pPr marL="0" lvl="0" indent="0">
              <a:lnSpc>
                <a:spcPct val="110000"/>
              </a:lnSpc>
              <a:buNone/>
            </a:pPr>
            <a:endParaRPr lang="en-US" sz="800" dirty="0">
              <a:solidFill>
                <a:srgbClr val="FFFFFF"/>
              </a:solidFill>
              <a:latin typeface="Myriad Pro Cond"/>
              <a:cs typeface="Myriad Pro Cond"/>
            </a:endParaRPr>
          </a:p>
          <a:p>
            <a:pPr lvl="0">
              <a:lnSpc>
                <a:spcPct val="110000"/>
              </a:lnSpc>
            </a:pPr>
            <a:r>
              <a:rPr lang="en-US" dirty="0" smtClean="0">
                <a:solidFill>
                  <a:srgbClr val="FFFFFF"/>
                </a:solidFill>
                <a:latin typeface="Myriad Pro Cond"/>
                <a:cs typeface="Myriad Pro Cond"/>
              </a:rPr>
              <a:t>La violencia doméstica contribuye a la mala salud de muchos sobrevivientes.</a:t>
            </a: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xmlns="" val="2733852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457200" y="3034738"/>
            <a:ext cx="8229600" cy="3502868"/>
          </a:xfrm>
        </p:spPr>
        <p:txBody>
          <a:bodyPr>
            <a:normAutofit fontScale="85000" lnSpcReduction="10000"/>
          </a:bodyPr>
          <a:lstStyle/>
          <a:p>
            <a:pPr lvl="0"/>
            <a:r>
              <a:rPr lang="en-US" dirty="0" smtClean="0">
                <a:solidFill>
                  <a:srgbClr val="FFFFFF"/>
                </a:solidFill>
                <a:latin typeface="Myriad Pro Cond"/>
                <a:cs typeface="Myriad Pro Cond"/>
              </a:rPr>
              <a:t>Sin ayuda, las niñas que son testigos de violencia doméstica son más vulnerables al abuso en su adolescencia</a:t>
            </a:r>
            <a:r>
              <a:rPr lang="en-US" dirty="0">
                <a:solidFill>
                  <a:srgbClr val="FFFFFF"/>
                </a:solidFill>
                <a:latin typeface="Myriad Pro Cond"/>
                <a:cs typeface="Myriad Pro Cond"/>
              </a:rPr>
              <a:t> </a:t>
            </a:r>
            <a:r>
              <a:rPr lang="en-US" dirty="0" smtClean="0">
                <a:solidFill>
                  <a:srgbClr val="FFFFFF"/>
                </a:solidFill>
                <a:latin typeface="Myriad Pro Cond"/>
                <a:cs typeface="Myriad Pro Cond"/>
              </a:rPr>
              <a:t>y vida adulta.</a:t>
            </a:r>
          </a:p>
          <a:p>
            <a:pPr lvl="0"/>
            <a:endParaRPr lang="en-US" sz="1100" dirty="0">
              <a:solidFill>
                <a:srgbClr val="FFFFFF"/>
              </a:solidFill>
              <a:latin typeface="Myriad Pro Cond"/>
              <a:cs typeface="Myriad Pro Cond"/>
            </a:endParaRPr>
          </a:p>
          <a:p>
            <a:r>
              <a:rPr lang="en-US" dirty="0" smtClean="0">
                <a:solidFill>
                  <a:srgbClr val="FFFFFF"/>
                </a:solidFill>
                <a:latin typeface="Myriad Pro Cond"/>
                <a:cs typeface="Myriad Pro Cond"/>
              </a:rPr>
              <a:t>Sin ayuda, los niños que son testigos de violencia doméstica tienen muchas más probabilidades de convertirse en su edad adulta, en abusadores de su pareja y niños, continuando así el ciclo de violencia en la siguiente generación. </a:t>
            </a:r>
            <a:endParaRPr lang="en-US" dirty="0">
              <a:solidFill>
                <a:srgbClr val="FFFFFF"/>
              </a:solidFill>
              <a:latin typeface="Myriad Pro Cond"/>
              <a:cs typeface="Myriad Pro Cond"/>
            </a:endParaRPr>
          </a:p>
          <a:p>
            <a:endParaRPr lang="en-US" dirty="0"/>
          </a:p>
        </p:txBody>
      </p:sp>
      <p:sp>
        <p:nvSpPr>
          <p:cNvPr id="5" name="Title 1"/>
          <p:cNvSpPr txBox="1">
            <a:spLocks/>
          </p:cNvSpPr>
          <p:nvPr/>
        </p:nvSpPr>
        <p:spPr>
          <a:xfrm>
            <a:off x="-188176" y="1638624"/>
            <a:ext cx="5276110" cy="1143000"/>
          </a:xfrm>
          <a:prstGeom prst="rect">
            <a:avLst/>
          </a:prstGeom>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00"/>
                </a:solidFill>
                <a:latin typeface="Myriad Pro Cond"/>
                <a:cs typeface="Myriad Pro Cond"/>
              </a:rPr>
              <a:t>Las Consecuencias</a:t>
            </a:r>
            <a:endParaRPr lang="en-US" dirty="0">
              <a:solidFill>
                <a:srgbClr val="FFFF00"/>
              </a:solidFill>
              <a:latin typeface="Myriad Pro Cond"/>
              <a:cs typeface="Myriad Pro Cond"/>
            </a:endParaRPr>
          </a:p>
        </p:txBody>
      </p:sp>
    </p:spTree>
    <p:extLst>
      <p:ext uri="{BB962C8B-B14F-4D97-AF65-F5344CB8AC3E}">
        <p14:creationId xmlns:p14="http://schemas.microsoft.com/office/powerpoint/2010/main" xmlns="" val="282589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6.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98023" y="0"/>
            <a:ext cx="9507119" cy="7031434"/>
          </a:xfrm>
          <a:prstGeom prst="rect">
            <a:avLst/>
          </a:prstGeom>
        </p:spPr>
      </p:pic>
      <p:sp>
        <p:nvSpPr>
          <p:cNvPr id="2" name="Title 1"/>
          <p:cNvSpPr>
            <a:spLocks noGrp="1"/>
          </p:cNvSpPr>
          <p:nvPr>
            <p:ph type="title"/>
          </p:nvPr>
        </p:nvSpPr>
        <p:spPr>
          <a:xfrm>
            <a:off x="0" y="228600"/>
            <a:ext cx="8229600" cy="1143000"/>
          </a:xfrm>
        </p:spPr>
        <p:txBody>
          <a:bodyPr/>
          <a:lstStyle/>
          <a:p>
            <a:pPr algn="l"/>
            <a:r>
              <a:rPr lang="en-US" dirty="0" smtClean="0">
                <a:solidFill>
                  <a:srgbClr val="E5C10C"/>
                </a:solidFill>
                <a:latin typeface="Myriad Pro Cond"/>
                <a:cs typeface="Myriad Pro Cond"/>
              </a:rPr>
              <a:t>Los </a:t>
            </a:r>
            <a:r>
              <a:rPr lang="en-US" dirty="0">
                <a:solidFill>
                  <a:srgbClr val="E5C10C"/>
                </a:solidFill>
                <a:latin typeface="Myriad Pro Cond"/>
                <a:cs typeface="Myriad Pro Cond"/>
              </a:rPr>
              <a:t>h</a:t>
            </a:r>
            <a:r>
              <a:rPr lang="en-US" dirty="0" smtClean="0">
                <a:solidFill>
                  <a:srgbClr val="E5C10C"/>
                </a:solidFill>
                <a:latin typeface="Myriad Pro Cond"/>
                <a:cs typeface="Myriad Pro Cond"/>
              </a:rPr>
              <a:t>echos más importantes </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386736" y="1370424"/>
            <a:ext cx="5658406" cy="5659834"/>
          </a:xfrm>
        </p:spPr>
        <p:txBody>
          <a:bodyPr>
            <a:noAutofit/>
          </a:bodyPr>
          <a:lstStyle/>
          <a:p>
            <a:pPr lvl="0">
              <a:lnSpc>
                <a:spcPct val="110000"/>
              </a:lnSpc>
            </a:pPr>
            <a:r>
              <a:rPr lang="en-US" sz="2800" dirty="0" smtClean="0">
                <a:solidFill>
                  <a:srgbClr val="FFFFFF"/>
                </a:solidFill>
                <a:latin typeface="Myriad Pro Cond"/>
                <a:cs typeface="Myriad Pro Cond"/>
              </a:rPr>
              <a:t>La mayoría de los incidentes de violencia doméstica NUNCA se informan.</a:t>
            </a:r>
          </a:p>
          <a:p>
            <a:pPr lvl="0">
              <a:lnSpc>
                <a:spcPct val="110000"/>
              </a:lnSpc>
            </a:pPr>
            <a:endParaRPr lang="en-US" sz="2800" dirty="0">
              <a:solidFill>
                <a:srgbClr val="FFFFFF"/>
              </a:solidFill>
              <a:latin typeface="Myriad Pro Cond"/>
              <a:cs typeface="Myriad Pro Cond"/>
            </a:endParaRPr>
          </a:p>
          <a:p>
            <a:pPr>
              <a:lnSpc>
                <a:spcPct val="110000"/>
              </a:lnSpc>
            </a:pPr>
            <a:r>
              <a:rPr lang="en-US" sz="2800" dirty="0" smtClean="0">
                <a:solidFill>
                  <a:srgbClr val="FFFFFF"/>
                </a:solidFill>
                <a:latin typeface="Myriad Pro Cond"/>
                <a:cs typeface="Myriad Pro Cond"/>
              </a:rPr>
              <a:t>Las víctimas raramente mienten. Los expertos están de acuerdo en que los niños no pueden generalmente describir experiencias que nunca han tenido. Debemos escuchar y responder apropiadamente. </a:t>
            </a:r>
            <a:r>
              <a:rPr lang="en-US" sz="2800" dirty="0" smtClean="0">
                <a:solidFill>
                  <a:srgbClr val="FFFFFF"/>
                </a:solidFill>
                <a:effectLst/>
                <a:latin typeface="Myriad Pro Cond"/>
                <a:cs typeface="Myriad Pro Cond"/>
              </a:rPr>
              <a:t> </a:t>
            </a:r>
            <a:endParaRPr lang="en-US" sz="2800" dirty="0">
              <a:solidFill>
                <a:srgbClr val="FFFFFF"/>
              </a:solidFill>
              <a:latin typeface="Myriad Pro Cond"/>
              <a:cs typeface="Myriad Pro Cond"/>
            </a:endParaRPr>
          </a:p>
        </p:txBody>
      </p:sp>
      <p:pic>
        <p:nvPicPr>
          <p:cNvPr id="6" name="Picture 6" descr="C:\Documents and Settings\arraisr\My Documents\My Pictures\vawc.png"/>
          <p:cNvPicPr>
            <a:picLocks noChangeAspect="1" noChangeArrowheads="1"/>
          </p:cNvPicPr>
          <p:nvPr/>
        </p:nvPicPr>
        <p:blipFill>
          <a:blip r:embed="rId4"/>
          <a:srcRect/>
          <a:stretch>
            <a:fillRect/>
          </a:stretch>
        </p:blipFill>
        <p:spPr bwMode="auto">
          <a:xfrm>
            <a:off x="6045142" y="2398685"/>
            <a:ext cx="2957726" cy="4218153"/>
          </a:xfrm>
          <a:prstGeom prst="rect">
            <a:avLst/>
          </a:prstGeom>
          <a:ln>
            <a:noFill/>
          </a:ln>
          <a:effectLst>
            <a:softEdge rad="112500"/>
          </a:effectLst>
        </p:spPr>
      </p:pic>
    </p:spTree>
    <p:extLst>
      <p:ext uri="{BB962C8B-B14F-4D97-AF65-F5344CB8AC3E}">
        <p14:creationId xmlns:p14="http://schemas.microsoft.com/office/powerpoint/2010/main" xmlns="" val="1522728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5.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1854" y="792012"/>
            <a:ext cx="8229600" cy="1143000"/>
          </a:xfrm>
        </p:spPr>
        <p:txBody>
          <a:bodyPr/>
          <a:lstStyle/>
          <a:p>
            <a:pPr algn="l"/>
            <a:r>
              <a:rPr lang="en-US" dirty="0" smtClean="0">
                <a:solidFill>
                  <a:srgbClr val="E5C10C"/>
                </a:solidFill>
                <a:latin typeface="Myriad Pro Cond"/>
                <a:cs typeface="Myriad Pro Cond"/>
              </a:rPr>
              <a:t>Dios es un Dios relacional 	</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433678" y="2188126"/>
            <a:ext cx="8229600" cy="3361764"/>
          </a:xfrm>
        </p:spPr>
        <p:txBody>
          <a:bodyPr>
            <a:normAutofit fontScale="92500" lnSpcReduction="10000"/>
          </a:bodyPr>
          <a:lstStyle/>
          <a:p>
            <a:r>
              <a:rPr lang="en-US" sz="3600" dirty="0" smtClean="0">
                <a:solidFill>
                  <a:srgbClr val="FFFFFF"/>
                </a:solidFill>
                <a:latin typeface="Myriad Pro Cond"/>
                <a:cs typeface="Myriad Pro Cond"/>
              </a:rPr>
              <a:t>Los seres humanos son creados por un Dios Trino relacional.</a:t>
            </a:r>
          </a:p>
          <a:p>
            <a:pPr lvl="1"/>
            <a:r>
              <a:rPr lang="en-US" sz="3200" dirty="0" smtClean="0">
                <a:solidFill>
                  <a:srgbClr val="FFFFFF"/>
                </a:solidFill>
                <a:latin typeface="Myriad Pro Cond"/>
                <a:cs typeface="Myriad Pro Cond"/>
              </a:rPr>
              <a:t>La trinidad. Dios, quien es</a:t>
            </a:r>
            <a:r>
              <a:rPr lang="en-US" sz="3200" dirty="0">
                <a:solidFill>
                  <a:srgbClr val="FFFFFF"/>
                </a:solidFill>
                <a:latin typeface="Myriad Pro Cond"/>
                <a:cs typeface="Myriad Pro Cond"/>
              </a:rPr>
              <a:t> </a:t>
            </a:r>
            <a:r>
              <a:rPr lang="en-US" sz="3200" dirty="0" smtClean="0">
                <a:solidFill>
                  <a:srgbClr val="FFFFFF"/>
                </a:solidFill>
                <a:latin typeface="Myriad Pro Cond"/>
                <a:cs typeface="Myriad Pro Cond"/>
              </a:rPr>
              <a:t>Uno pero compuesto por tres distintas personas:</a:t>
            </a:r>
          </a:p>
          <a:p>
            <a:pPr lvl="2"/>
            <a:r>
              <a:rPr lang="en-US" sz="2800" dirty="0" smtClean="0">
                <a:solidFill>
                  <a:srgbClr val="FFFFFF"/>
                </a:solidFill>
                <a:latin typeface="Myriad Pro Cond"/>
                <a:cs typeface="Myriad Pro Cond"/>
              </a:rPr>
              <a:t>Padre</a:t>
            </a:r>
          </a:p>
          <a:p>
            <a:pPr lvl="2"/>
            <a:r>
              <a:rPr lang="en-US" sz="2800" dirty="0" smtClean="0">
                <a:solidFill>
                  <a:srgbClr val="FFFFFF"/>
                </a:solidFill>
                <a:latin typeface="Myriad Pro Cond"/>
                <a:cs typeface="Myriad Pro Cond"/>
              </a:rPr>
              <a:t>Hijo</a:t>
            </a:r>
          </a:p>
          <a:p>
            <a:pPr lvl="2"/>
            <a:r>
              <a:rPr lang="en-US" sz="2800" dirty="0" smtClean="0">
                <a:solidFill>
                  <a:srgbClr val="FFFFFF"/>
                </a:solidFill>
                <a:latin typeface="Myriad Pro Cond"/>
                <a:cs typeface="Myriad Pro Cond"/>
              </a:rPr>
              <a:t>Espíritu Santo</a:t>
            </a:r>
          </a:p>
          <a:p>
            <a:pPr lvl="2"/>
            <a:endParaRPr lang="en-US" sz="2800" dirty="0" smtClean="0">
              <a:solidFill>
                <a:srgbClr val="FFFFFF"/>
              </a:solidFill>
              <a:latin typeface="Myriad Pro Cond"/>
              <a:cs typeface="Myriad Pro Cond"/>
            </a:endParaRPr>
          </a:p>
        </p:txBody>
      </p:sp>
      <p:pic>
        <p:nvPicPr>
          <p:cNvPr id="6" name="Picture 4" descr="Jesus and the Black LambB"/>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a:xfrm>
            <a:off x="6165062" y="4162420"/>
            <a:ext cx="2686392" cy="2351652"/>
          </a:xfrm>
          <a:prstGeom prst="rect">
            <a:avLst/>
          </a:prstGeom>
          <a:ln>
            <a:noFill/>
          </a:ln>
          <a:effectLst>
            <a:softEdge rad="112500"/>
          </a:effectLst>
        </p:spPr>
      </p:pic>
    </p:spTree>
    <p:extLst>
      <p:ext uri="{BB962C8B-B14F-4D97-AF65-F5344CB8AC3E}">
        <p14:creationId xmlns:p14="http://schemas.microsoft.com/office/powerpoint/2010/main" xmlns="" val="3054612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4375008" y="1083886"/>
            <a:ext cx="3951627" cy="4525963"/>
          </a:xfrm>
        </p:spPr>
        <p:txBody>
          <a:bodyPr>
            <a:normAutofit lnSpcReduction="10000"/>
          </a:bodyPr>
          <a:lstStyle/>
          <a:p>
            <a:pPr marL="0" indent="0">
              <a:lnSpc>
                <a:spcPct val="110000"/>
              </a:lnSpc>
              <a:buNone/>
            </a:pPr>
            <a:r>
              <a:rPr lang="en-US" dirty="0" smtClean="0">
                <a:solidFill>
                  <a:schemeClr val="bg2"/>
                </a:solidFill>
              </a:rPr>
              <a:t>Nuestro Dios relacional nos creó entonces para entrar en relaciones significativas y gratificantes, que reflejan lo relacional dentro de la Santa Trinidad. </a:t>
            </a:r>
            <a:endParaRPr lang="en-US" dirty="0">
              <a:solidFill>
                <a:schemeClr val="bg2"/>
              </a:solidFill>
            </a:endParaRPr>
          </a:p>
        </p:txBody>
      </p:sp>
      <p:pic>
        <p:nvPicPr>
          <p:cNvPr id="5" name="Picture 4" descr="BS106935cópia"/>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a:xfrm>
            <a:off x="582557" y="705493"/>
            <a:ext cx="3369055" cy="5522316"/>
          </a:xfrm>
          <a:prstGeom prst="rect">
            <a:avLst/>
          </a:prstGeom>
          <a:ln>
            <a:noFill/>
          </a:ln>
          <a:effectLst>
            <a:softEdge rad="112500"/>
          </a:effectLst>
        </p:spPr>
      </p:pic>
    </p:spTree>
    <p:extLst>
      <p:ext uri="{BB962C8B-B14F-4D97-AF65-F5344CB8AC3E}">
        <p14:creationId xmlns:p14="http://schemas.microsoft.com/office/powerpoint/2010/main" xmlns="" val="1145130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9144000" cy="6858000"/>
          </a:xfrm>
          <a:prstGeom prst="rect">
            <a:avLst/>
          </a:prstGeom>
          <a:ln w="19050" cmpd="sng">
            <a:solidFill>
              <a:schemeClr val="tx1"/>
            </a:solidFill>
          </a:ln>
        </p:spPr>
      </p:pic>
      <p:sp>
        <p:nvSpPr>
          <p:cNvPr id="2" name="Title 1"/>
          <p:cNvSpPr>
            <a:spLocks noGrp="1"/>
          </p:cNvSpPr>
          <p:nvPr>
            <p:ph type="title"/>
          </p:nvPr>
        </p:nvSpPr>
        <p:spPr>
          <a:xfrm>
            <a:off x="4257399" y="956631"/>
            <a:ext cx="4727838" cy="1143000"/>
          </a:xfrm>
        </p:spPr>
        <p:txBody>
          <a:bodyPr>
            <a:normAutofit fontScale="90000"/>
          </a:bodyPr>
          <a:lstStyle/>
          <a:p>
            <a:r>
              <a:rPr lang="en-US" sz="6600" b="1" dirty="0" smtClean="0">
                <a:solidFill>
                  <a:srgbClr val="E5C10C"/>
                </a:solidFill>
                <a:latin typeface="Myriad Pro Cond"/>
                <a:cs typeface="Myriad Pro Cond"/>
              </a:rPr>
              <a:t>4</a:t>
            </a:r>
            <a:r>
              <a:rPr lang="en-US" dirty="0" smtClean="0">
                <a:solidFill>
                  <a:schemeClr val="bg1"/>
                </a:solidFill>
                <a:latin typeface="Myriad Pro Cond"/>
                <a:cs typeface="Myriad Pro Cond"/>
              </a:rPr>
              <a:t> Elementos básicos para las relaciones Saludables </a:t>
            </a:r>
            <a:br>
              <a:rPr lang="en-US" dirty="0" smtClean="0">
                <a:solidFill>
                  <a:schemeClr val="bg1"/>
                </a:solidFill>
                <a:latin typeface="Myriad Pro Cond"/>
                <a:cs typeface="Myriad Pro Cond"/>
              </a:rPr>
            </a:br>
            <a:endParaRPr lang="en-US" dirty="0">
              <a:solidFill>
                <a:schemeClr val="bg1"/>
              </a:solidFill>
              <a:latin typeface="Myriad Pro Cond"/>
              <a:cs typeface="Myriad Pro Cond"/>
            </a:endParaRPr>
          </a:p>
        </p:txBody>
      </p:sp>
      <p:sp>
        <p:nvSpPr>
          <p:cNvPr id="3" name="Content Placeholder 2"/>
          <p:cNvSpPr>
            <a:spLocks noGrp="1"/>
          </p:cNvSpPr>
          <p:nvPr>
            <p:ph idx="1"/>
          </p:nvPr>
        </p:nvSpPr>
        <p:spPr>
          <a:xfrm>
            <a:off x="4785249" y="2729016"/>
            <a:ext cx="3376742" cy="3220683"/>
          </a:xfrm>
        </p:spPr>
        <p:txBody>
          <a:bodyPr>
            <a:normAutofit/>
          </a:bodyPr>
          <a:lstStyle/>
          <a:p>
            <a:r>
              <a:rPr lang="en-US" sz="3600" dirty="0" smtClean="0">
                <a:solidFill>
                  <a:srgbClr val="E5C10C"/>
                </a:solidFill>
                <a:latin typeface="Myriad Pro Cond"/>
                <a:cs typeface="Myriad Pro Cond"/>
              </a:rPr>
              <a:t>Pacto</a:t>
            </a:r>
          </a:p>
          <a:p>
            <a:r>
              <a:rPr lang="en-US" sz="3600" dirty="0" smtClean="0">
                <a:solidFill>
                  <a:srgbClr val="E5C10C"/>
                </a:solidFill>
                <a:latin typeface="Myriad Pro Cond"/>
                <a:cs typeface="Myriad Pro Cond"/>
              </a:rPr>
              <a:t>Gracia</a:t>
            </a:r>
          </a:p>
          <a:p>
            <a:r>
              <a:rPr lang="en-US" sz="3600" dirty="0" smtClean="0">
                <a:solidFill>
                  <a:srgbClr val="E5C10C"/>
                </a:solidFill>
                <a:latin typeface="Myriad Pro Cond"/>
                <a:cs typeface="Myriad Pro Cond"/>
              </a:rPr>
              <a:t>Habilitación</a:t>
            </a:r>
          </a:p>
          <a:p>
            <a:r>
              <a:rPr lang="en-US" sz="3600" dirty="0" smtClean="0">
                <a:solidFill>
                  <a:srgbClr val="E5C10C"/>
                </a:solidFill>
                <a:latin typeface="Myriad Pro Cond"/>
                <a:cs typeface="Myriad Pro Cond"/>
              </a:rPr>
              <a:t>Intimidad</a:t>
            </a:r>
            <a:endParaRPr lang="en-US" sz="3600" dirty="0">
              <a:solidFill>
                <a:srgbClr val="E5C10C"/>
              </a:solidFill>
              <a:latin typeface="Myriad Pro Cond"/>
              <a:cs typeface="Myriad Pro Cond"/>
            </a:endParaRPr>
          </a:p>
        </p:txBody>
      </p:sp>
      <p:pic>
        <p:nvPicPr>
          <p:cNvPr id="8" name="Content Placeholder 3"/>
          <p:cNvPicPr>
            <a:picLocks noChangeAspect="1"/>
          </p:cNvPicPr>
          <p:nvPr/>
        </p:nvPicPr>
        <p:blipFill>
          <a:blip r:embed="rId4" cstate="email">
            <a:extLst>
              <a:ext uri="{28A0092B-C50C-407E-A947-70E740481C1C}">
                <a14:useLocalDpi xmlns:a14="http://schemas.microsoft.com/office/drawing/2010/main" xmlns=""/>
              </a:ext>
            </a:extLst>
          </a:blip>
          <a:srcRect l="-66186" r="-66186"/>
          <a:stretch>
            <a:fillRect/>
          </a:stretch>
        </p:blipFill>
        <p:spPr>
          <a:xfrm>
            <a:off x="-2801961" y="61785"/>
            <a:ext cx="10056711" cy="6749173"/>
          </a:xfrm>
          <a:prstGeom prst="rect">
            <a:avLst/>
          </a:prstGeom>
          <a:ln>
            <a:noFill/>
          </a:ln>
          <a:effectLst>
            <a:softEdge rad="112500"/>
          </a:effectLst>
        </p:spPr>
      </p:pic>
    </p:spTree>
    <p:extLst>
      <p:ext uri="{BB962C8B-B14F-4D97-AF65-F5344CB8AC3E}">
        <p14:creationId xmlns:p14="http://schemas.microsoft.com/office/powerpoint/2010/main" xmlns="" val="3402749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6.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98023" y="0"/>
            <a:ext cx="9507119" cy="7031434"/>
          </a:xfrm>
          <a:prstGeom prst="rect">
            <a:avLst/>
          </a:prstGeom>
        </p:spPr>
      </p:pic>
      <p:sp>
        <p:nvSpPr>
          <p:cNvPr id="2" name="Title 1"/>
          <p:cNvSpPr>
            <a:spLocks noGrp="1"/>
          </p:cNvSpPr>
          <p:nvPr>
            <p:ph type="title"/>
          </p:nvPr>
        </p:nvSpPr>
        <p:spPr>
          <a:xfrm>
            <a:off x="457200" y="540880"/>
            <a:ext cx="8229600" cy="1582268"/>
          </a:xfrm>
        </p:spPr>
        <p:txBody>
          <a:bodyPr/>
          <a:lstStyle/>
          <a:p>
            <a:pPr algn="l"/>
            <a:r>
              <a:rPr lang="en-US" dirty="0" smtClean="0">
                <a:solidFill>
                  <a:srgbClr val="E5C10C"/>
                </a:solidFill>
                <a:latin typeface="Myriad Pro Cond"/>
                <a:cs typeface="Myriad Pro Cond"/>
              </a:rPr>
              <a:t>Oscar Pistorius</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269024" y="2329228"/>
            <a:ext cx="6011228" cy="3432308"/>
          </a:xfrm>
        </p:spPr>
        <p:txBody>
          <a:bodyPr>
            <a:noAutofit/>
          </a:bodyPr>
          <a:lstStyle/>
          <a:p>
            <a:pPr>
              <a:lnSpc>
                <a:spcPct val="110000"/>
              </a:lnSpc>
            </a:pPr>
            <a:r>
              <a:rPr lang="en-US" dirty="0" smtClean="0">
                <a:solidFill>
                  <a:schemeClr val="bg1"/>
                </a:solidFill>
                <a:latin typeface="Myriad Pro Cond"/>
                <a:cs typeface="Myriad Pro Cond"/>
              </a:rPr>
              <a:t>Quien es Oscar Pistorius?</a:t>
            </a:r>
          </a:p>
          <a:p>
            <a:pPr lvl="1">
              <a:lnSpc>
                <a:spcPct val="110000"/>
              </a:lnSpc>
            </a:pPr>
            <a:r>
              <a:rPr lang="en-US" sz="3200" dirty="0" smtClean="0">
                <a:solidFill>
                  <a:schemeClr val="bg1"/>
                </a:solidFill>
                <a:latin typeface="Myriad Pro Cond"/>
                <a:cs typeface="Myriad Pro Cond"/>
              </a:rPr>
              <a:t>Atleta Sudafricano. </a:t>
            </a:r>
          </a:p>
          <a:p>
            <a:pPr lvl="1">
              <a:lnSpc>
                <a:spcPct val="110000"/>
              </a:lnSpc>
            </a:pPr>
            <a:r>
              <a:rPr lang="en-US" sz="3200" dirty="0" smtClean="0">
                <a:solidFill>
                  <a:schemeClr val="bg1"/>
                </a:solidFill>
                <a:latin typeface="Myriad Pro Cond"/>
                <a:cs typeface="Myriad Pro Cond"/>
              </a:rPr>
              <a:t>Discapacitado, con doble amputación</a:t>
            </a:r>
            <a:r>
              <a:rPr lang="en-US" sz="3200" dirty="0">
                <a:solidFill>
                  <a:schemeClr val="bg1"/>
                </a:solidFill>
                <a:latin typeface="Myriad Pro Cond"/>
                <a:cs typeface="Myriad Pro Cond"/>
              </a:rPr>
              <a:t>.</a:t>
            </a:r>
            <a:endParaRPr lang="en-US" sz="3200" dirty="0" smtClean="0">
              <a:solidFill>
                <a:schemeClr val="bg1"/>
              </a:solidFill>
              <a:latin typeface="Myriad Pro Cond"/>
              <a:cs typeface="Myriad Pro Cond"/>
            </a:endParaRPr>
          </a:p>
          <a:p>
            <a:pPr lvl="1">
              <a:lnSpc>
                <a:spcPct val="110000"/>
              </a:lnSpc>
            </a:pPr>
            <a:r>
              <a:rPr lang="en-US" sz="3200" dirty="0" smtClean="0">
                <a:solidFill>
                  <a:schemeClr val="bg1"/>
                </a:solidFill>
                <a:latin typeface="Myriad Pro Cond"/>
                <a:cs typeface="Myriad Pro Cond"/>
              </a:rPr>
              <a:t>Jugador Olímpico. </a:t>
            </a:r>
          </a:p>
          <a:p>
            <a:pPr lvl="1">
              <a:lnSpc>
                <a:spcPct val="110000"/>
              </a:lnSpc>
            </a:pPr>
            <a:r>
              <a:rPr lang="en-US" sz="3200" dirty="0" smtClean="0">
                <a:solidFill>
                  <a:schemeClr val="bg1"/>
                </a:solidFill>
                <a:latin typeface="Myriad Pro Cond"/>
                <a:cs typeface="Myriad Pro Cond"/>
              </a:rPr>
              <a:t>Acusado de matar a su novia</a:t>
            </a:r>
            <a:r>
              <a:rPr lang="en-US" sz="3200" dirty="0">
                <a:solidFill>
                  <a:schemeClr val="bg1"/>
                </a:solidFill>
                <a:latin typeface="Myriad Pro Cond"/>
                <a:cs typeface="Myriad Pro Cond"/>
              </a:rPr>
              <a:t>.</a:t>
            </a:r>
            <a:endParaRPr lang="en-US" sz="3200" dirty="0" smtClean="0">
              <a:solidFill>
                <a:schemeClr val="bg1"/>
              </a:solidFill>
              <a:latin typeface="Myriad Pro Cond"/>
              <a:cs typeface="Myriad Pro Cond"/>
            </a:endParaRPr>
          </a:p>
          <a:p>
            <a:pPr lvl="1">
              <a:lnSpc>
                <a:spcPct val="110000"/>
              </a:lnSpc>
            </a:pPr>
            <a:endParaRPr lang="en-US" sz="3200" dirty="0" smtClean="0">
              <a:solidFill>
                <a:schemeClr val="bg1"/>
              </a:solidFill>
              <a:latin typeface="Myriad Pro Cond"/>
              <a:cs typeface="Myriad Pro Cond"/>
            </a:endParaRPr>
          </a:p>
          <a:p>
            <a:pPr lvl="1">
              <a:lnSpc>
                <a:spcPct val="110000"/>
              </a:lnSpc>
            </a:pPr>
            <a:endParaRPr lang="en-US" sz="3200" dirty="0">
              <a:solidFill>
                <a:schemeClr val="bg1"/>
              </a:solidFill>
              <a:latin typeface="Myriad Pro Cond"/>
              <a:cs typeface="Myriad Pro Cond"/>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942240" y="1998908"/>
            <a:ext cx="2932735" cy="4576914"/>
          </a:xfrm>
          <a:prstGeom prst="rect">
            <a:avLst/>
          </a:prstGeom>
          <a:ln>
            <a:noFill/>
          </a:ln>
          <a:effectLst>
            <a:softEdge rad="112500"/>
          </a:effectLst>
        </p:spPr>
      </p:pic>
    </p:spTree>
    <p:extLst>
      <p:ext uri="{BB962C8B-B14F-4D97-AF65-F5344CB8AC3E}">
        <p14:creationId xmlns:p14="http://schemas.microsoft.com/office/powerpoint/2010/main" xmlns="" val="1388397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busePrevention_PP_07.jpe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0"/>
            <a:ext cx="9143999" cy="6858000"/>
          </a:xfrm>
          <a:prstGeom prst="rect">
            <a:avLst/>
          </a:prstGeom>
        </p:spPr>
      </p:pic>
      <p:sp>
        <p:nvSpPr>
          <p:cNvPr id="2" name="Title 1"/>
          <p:cNvSpPr>
            <a:spLocks noGrp="1"/>
          </p:cNvSpPr>
          <p:nvPr>
            <p:ph type="title"/>
          </p:nvPr>
        </p:nvSpPr>
        <p:spPr>
          <a:xfrm>
            <a:off x="846776" y="1238835"/>
            <a:ext cx="3998663" cy="1143000"/>
          </a:xfrm>
        </p:spPr>
        <p:txBody>
          <a:bodyPr/>
          <a:lstStyle/>
          <a:p>
            <a:pPr algn="dist">
              <a:lnSpc>
                <a:spcPct val="80000"/>
              </a:lnSpc>
            </a:pPr>
            <a:r>
              <a:rPr lang="en-US" b="1" dirty="0" smtClean="0">
                <a:solidFill>
                  <a:schemeClr val="accent2">
                    <a:lumMod val="75000"/>
                  </a:schemeClr>
                </a:solidFill>
                <a:latin typeface="Myriad Pro Cond"/>
                <a:cs typeface="Myriad Pro Cond"/>
              </a:rPr>
              <a:t>PACTO</a:t>
            </a:r>
            <a:endParaRPr lang="en-US" b="1" dirty="0">
              <a:solidFill>
                <a:schemeClr val="accent2">
                  <a:lumMod val="75000"/>
                </a:schemeClr>
              </a:solidFill>
              <a:latin typeface="Myriad Pro Cond"/>
              <a:cs typeface="Myriad Pro Cond"/>
            </a:endParaRPr>
          </a:p>
        </p:txBody>
      </p:sp>
      <p:sp>
        <p:nvSpPr>
          <p:cNvPr id="3" name="Content Placeholder 2"/>
          <p:cNvSpPr>
            <a:spLocks noGrp="1"/>
          </p:cNvSpPr>
          <p:nvPr>
            <p:ph idx="1"/>
          </p:nvPr>
        </p:nvSpPr>
        <p:spPr>
          <a:xfrm>
            <a:off x="457200" y="2564398"/>
            <a:ext cx="8229600" cy="3926178"/>
          </a:xfrm>
        </p:spPr>
        <p:txBody>
          <a:bodyPr>
            <a:normAutofit fontScale="85000" lnSpcReduction="20000"/>
          </a:bodyPr>
          <a:lstStyle/>
          <a:p>
            <a:pPr>
              <a:lnSpc>
                <a:spcPct val="110000"/>
              </a:lnSpc>
            </a:pPr>
            <a:r>
              <a:rPr lang="en-US" dirty="0" smtClean="0">
                <a:solidFill>
                  <a:srgbClr val="E5C10C"/>
                </a:solidFill>
                <a:latin typeface="Myriad Pro Cond"/>
                <a:cs typeface="Myriad Pro Cond"/>
              </a:rPr>
              <a:t>Primera</a:t>
            </a:r>
            <a:r>
              <a:rPr lang="en-US" dirty="0" smtClean="0">
                <a:solidFill>
                  <a:srgbClr val="FFFFFF"/>
                </a:solidFill>
                <a:latin typeface="Myriad Pro Cond"/>
                <a:cs typeface="Myriad Pro Cond"/>
              </a:rPr>
              <a:t> mención en la Biblia</a:t>
            </a:r>
            <a:r>
              <a:rPr lang="en-US" dirty="0">
                <a:solidFill>
                  <a:srgbClr val="FFFFFF"/>
                </a:solidFill>
                <a:latin typeface="Myriad Pro Cond"/>
                <a:cs typeface="Myriad Pro Cond"/>
              </a:rPr>
              <a:t> </a:t>
            </a:r>
            <a:r>
              <a:rPr lang="en-US" dirty="0" smtClean="0">
                <a:solidFill>
                  <a:srgbClr val="FFFFFF"/>
                </a:solidFill>
                <a:latin typeface="Myriad Pro Cond"/>
                <a:cs typeface="Myriad Pro Cond"/>
              </a:rPr>
              <a:t>de un pacto, se encuentra en Génesis 6:18 cuando Dios hace un pacto con Noé.</a:t>
            </a:r>
          </a:p>
          <a:p>
            <a:pPr>
              <a:lnSpc>
                <a:spcPct val="110000"/>
              </a:lnSpc>
            </a:pPr>
            <a:r>
              <a:rPr lang="en-US" dirty="0" smtClean="0">
                <a:solidFill>
                  <a:srgbClr val="E5C10C"/>
                </a:solidFill>
                <a:latin typeface="Myriad Pro Cond"/>
                <a:cs typeface="Myriad Pro Cond"/>
              </a:rPr>
              <a:t>Segunda</a:t>
            </a:r>
            <a:r>
              <a:rPr lang="en-US" dirty="0" smtClean="0">
                <a:solidFill>
                  <a:srgbClr val="FFFFFF"/>
                </a:solidFill>
                <a:latin typeface="Myriad Pro Cond"/>
                <a:cs typeface="Myriad Pro Cond"/>
              </a:rPr>
              <a:t> referencia bíblica en la que Dios hace un pacto se encuentra en Génesis 15:18, en donde se le extiende un pacto a Abrahán.</a:t>
            </a:r>
          </a:p>
          <a:p>
            <a:pPr>
              <a:lnSpc>
                <a:spcPct val="110000"/>
              </a:lnSpc>
            </a:pPr>
            <a:endParaRPr lang="en-US" dirty="0" smtClean="0">
              <a:solidFill>
                <a:srgbClr val="FFFFFF"/>
              </a:solidFill>
              <a:latin typeface="Myriad Pro Cond"/>
              <a:cs typeface="Myriad Pro Cond"/>
            </a:endParaRPr>
          </a:p>
          <a:p>
            <a:pPr marL="0" indent="0" algn="ctr">
              <a:lnSpc>
                <a:spcPct val="110000"/>
              </a:lnSpc>
              <a:buNone/>
            </a:pPr>
            <a:r>
              <a:rPr lang="en-US" dirty="0" smtClean="0">
                <a:solidFill>
                  <a:srgbClr val="E5C10C"/>
                </a:solidFill>
                <a:latin typeface="Myriad Pro Cond"/>
                <a:cs typeface="Myriad Pro Cond"/>
              </a:rPr>
              <a:t>Dios demuestra inequívocamente que un pacto verdadero tiene que ver con amar y ser </a:t>
            </a:r>
            <a:r>
              <a:rPr lang="en-US" dirty="0" err="1" smtClean="0">
                <a:solidFill>
                  <a:srgbClr val="E5C10C"/>
                </a:solidFill>
                <a:latin typeface="Myriad Pro Cond"/>
                <a:cs typeface="Myriad Pro Cond"/>
              </a:rPr>
              <a:t>amado</a:t>
            </a:r>
            <a:r>
              <a:rPr lang="en-US" dirty="0" smtClean="0">
                <a:solidFill>
                  <a:srgbClr val="E5C10C"/>
                </a:solidFill>
                <a:latin typeface="Myriad Pro Cond"/>
                <a:cs typeface="Myriad Pro Cond"/>
              </a:rPr>
              <a:t>.</a:t>
            </a:r>
          </a:p>
          <a:p>
            <a:pPr marL="0" indent="0" algn="ctr">
              <a:lnSpc>
                <a:spcPct val="110000"/>
              </a:lnSpc>
              <a:buNone/>
            </a:pP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xmlns="" val="2350754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457201" y="1303582"/>
            <a:ext cx="6011224" cy="5727852"/>
          </a:xfrm>
        </p:spPr>
        <p:txBody>
          <a:bodyPr>
            <a:noAutofit/>
          </a:bodyPr>
          <a:lstStyle/>
          <a:p>
            <a:pPr>
              <a:lnSpc>
                <a:spcPct val="110000"/>
              </a:lnSpc>
            </a:pPr>
            <a:r>
              <a:rPr lang="en-US" dirty="0" smtClean="0">
                <a:solidFill>
                  <a:schemeClr val="bg1"/>
                </a:solidFill>
                <a:latin typeface="Myriad Pro Cond"/>
                <a:cs typeface="Myriad Pro Cond"/>
              </a:rPr>
              <a:t>La </a:t>
            </a:r>
            <a:r>
              <a:rPr lang="en-US" dirty="0" err="1" smtClean="0">
                <a:solidFill>
                  <a:schemeClr val="bg1"/>
                </a:solidFill>
                <a:latin typeface="Myriad Pro Cond"/>
                <a:cs typeface="Myriad Pro Cond"/>
              </a:rPr>
              <a:t>palabra</a:t>
            </a:r>
            <a:r>
              <a:rPr lang="en-US" dirty="0" smtClean="0">
                <a:solidFill>
                  <a:schemeClr val="bg1"/>
                </a:solidFill>
                <a:latin typeface="Myriad Pro Cond"/>
                <a:cs typeface="Myriad Pro Cond"/>
              </a:rPr>
              <a:t> </a:t>
            </a:r>
            <a:r>
              <a:rPr lang="en-US" b="1" dirty="0" err="1" smtClean="0">
                <a:solidFill>
                  <a:srgbClr val="E5C10C"/>
                </a:solidFill>
                <a:latin typeface="Myriad Pro Cond"/>
                <a:cs typeface="Myriad Pro Cond"/>
              </a:rPr>
              <a:t>Pacto</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viene</a:t>
            </a:r>
            <a:r>
              <a:rPr lang="en-US" dirty="0" smtClean="0">
                <a:solidFill>
                  <a:schemeClr val="bg1"/>
                </a:solidFill>
                <a:latin typeface="Myriad Pro Cond"/>
                <a:cs typeface="Myriad Pro Cond"/>
              </a:rPr>
              <a:t> del </a:t>
            </a:r>
            <a:r>
              <a:rPr lang="en-US" dirty="0" err="1" smtClean="0">
                <a:solidFill>
                  <a:schemeClr val="bg1"/>
                </a:solidFill>
                <a:latin typeface="Myriad Pro Cond"/>
                <a:cs typeface="Myriad Pro Cond"/>
              </a:rPr>
              <a:t>hebreo</a:t>
            </a:r>
            <a:r>
              <a:rPr lang="en-US" dirty="0" smtClean="0">
                <a:solidFill>
                  <a:schemeClr val="bg1"/>
                </a:solidFill>
                <a:latin typeface="Myriad Pro Cond"/>
                <a:cs typeface="Myriad Pro Cond"/>
              </a:rPr>
              <a:t> </a:t>
            </a:r>
            <a:r>
              <a:rPr lang="en-US" i="1" dirty="0" smtClean="0">
                <a:solidFill>
                  <a:schemeClr val="bg1"/>
                </a:solidFill>
                <a:latin typeface="Myriad Pro Cond"/>
                <a:cs typeface="Myriad Pro Cond"/>
              </a:rPr>
              <a:t>berth,</a:t>
            </a:r>
            <a:r>
              <a:rPr lang="en-US" dirty="0" smtClean="0">
                <a:solidFill>
                  <a:schemeClr val="bg1"/>
                </a:solidFill>
                <a:latin typeface="Myriad Pro Cond"/>
                <a:cs typeface="Myriad Pro Cond"/>
              </a:rPr>
              <a:t> que </a:t>
            </a:r>
            <a:r>
              <a:rPr lang="en-US" dirty="0" err="1" smtClean="0">
                <a:solidFill>
                  <a:schemeClr val="bg1"/>
                </a:solidFill>
                <a:latin typeface="Myriad Pro Cond"/>
                <a:cs typeface="Myriad Pro Cond"/>
              </a:rPr>
              <a:t>significa</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acuerdo</a:t>
            </a:r>
            <a:r>
              <a:rPr lang="en-US" dirty="0" smtClean="0">
                <a:solidFill>
                  <a:schemeClr val="bg1"/>
                </a:solidFill>
                <a:latin typeface="Myriad Pro Cond"/>
                <a:cs typeface="Myriad Pro Cond"/>
              </a:rPr>
              <a:t>” o “</a:t>
            </a:r>
            <a:r>
              <a:rPr lang="en-US" dirty="0" err="1" smtClean="0">
                <a:solidFill>
                  <a:schemeClr val="bg1"/>
                </a:solidFill>
                <a:latin typeface="Myriad Pro Cond"/>
                <a:cs typeface="Myriad Pro Cond"/>
              </a:rPr>
              <a:t>arreglo</a:t>
            </a:r>
            <a:r>
              <a:rPr lang="en-US" dirty="0" smtClean="0">
                <a:solidFill>
                  <a:schemeClr val="bg1"/>
                </a:solidFill>
                <a:latin typeface="Myriad Pro Cond"/>
                <a:cs typeface="Myriad Pro Cond"/>
              </a:rPr>
              <a:t>”; y del </a:t>
            </a:r>
            <a:r>
              <a:rPr lang="en-US" dirty="0" err="1" smtClean="0">
                <a:solidFill>
                  <a:schemeClr val="bg1"/>
                </a:solidFill>
                <a:latin typeface="Myriad Pro Cond"/>
                <a:cs typeface="Myriad Pro Cond"/>
              </a:rPr>
              <a:t>griego</a:t>
            </a:r>
            <a:r>
              <a:rPr lang="en-US" dirty="0" smtClean="0">
                <a:solidFill>
                  <a:schemeClr val="bg1"/>
                </a:solidFill>
                <a:latin typeface="Myriad Pro Cond"/>
                <a:cs typeface="Myriad Pro Cond"/>
              </a:rPr>
              <a:t> </a:t>
            </a:r>
            <a:r>
              <a:rPr lang="en-US" i="1" dirty="0" err="1" smtClean="0">
                <a:solidFill>
                  <a:schemeClr val="bg1"/>
                </a:solidFill>
                <a:latin typeface="Myriad Pro Cond"/>
                <a:cs typeface="Myriad Pro Cond"/>
              </a:rPr>
              <a:t>diatheke</a:t>
            </a:r>
            <a:r>
              <a:rPr lang="en-US" i="1" dirty="0" smtClean="0">
                <a:solidFill>
                  <a:schemeClr val="bg1"/>
                </a:solidFill>
                <a:latin typeface="Myriad Pro Cond"/>
                <a:cs typeface="Myriad Pro Cond"/>
              </a:rPr>
              <a:t>, </a:t>
            </a:r>
            <a:r>
              <a:rPr lang="en-US" dirty="0" smtClean="0">
                <a:solidFill>
                  <a:schemeClr val="bg1"/>
                </a:solidFill>
                <a:latin typeface="Myriad Pro Cond"/>
                <a:cs typeface="Myriad Pro Cond"/>
              </a:rPr>
              <a:t>que </a:t>
            </a:r>
            <a:r>
              <a:rPr lang="en-US" dirty="0" err="1" smtClean="0">
                <a:solidFill>
                  <a:schemeClr val="bg1"/>
                </a:solidFill>
                <a:latin typeface="Myriad Pro Cond"/>
                <a:cs typeface="Myriad Pro Cond"/>
              </a:rPr>
              <a:t>significa</a:t>
            </a:r>
            <a:r>
              <a:rPr lang="en-US" dirty="0" smtClean="0">
                <a:solidFill>
                  <a:schemeClr val="bg1"/>
                </a:solidFill>
                <a:latin typeface="Myriad Pro Cond"/>
                <a:cs typeface="Myriad Pro Cond"/>
              </a:rPr>
              <a:t> “ultimo </a:t>
            </a:r>
            <a:r>
              <a:rPr lang="en-US" dirty="0" err="1" smtClean="0">
                <a:solidFill>
                  <a:schemeClr val="bg1"/>
                </a:solidFill>
                <a:latin typeface="Myriad Pro Cond"/>
                <a:cs typeface="Myriad Pro Cond"/>
              </a:rPr>
              <a:t>testamento</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decreto</a:t>
            </a:r>
            <a:r>
              <a:rPr lang="en-US" dirty="0" smtClean="0">
                <a:solidFill>
                  <a:schemeClr val="bg1"/>
                </a:solidFill>
                <a:latin typeface="Myriad Pro Cond"/>
                <a:cs typeface="Myriad Pro Cond"/>
              </a:rPr>
              <a:t> o </a:t>
            </a:r>
            <a:r>
              <a:rPr lang="en-US" dirty="0" err="1" smtClean="0">
                <a:solidFill>
                  <a:srgbClr val="FF0000"/>
                </a:solidFill>
                <a:latin typeface="Myriad Pro Cond"/>
                <a:cs typeface="Myriad Pro Cond"/>
              </a:rPr>
              <a:t>cuardo</a:t>
            </a:r>
            <a:r>
              <a:rPr lang="en-US" dirty="0" smtClean="0">
                <a:solidFill>
                  <a:schemeClr val="bg1"/>
                </a:solidFill>
                <a:latin typeface="Myriad Pro Cond"/>
                <a:cs typeface="Myriad Pro Cond"/>
              </a:rPr>
              <a:t>” (Horn 1979, p. 243) </a:t>
            </a:r>
            <a:endParaRPr lang="en-US" dirty="0">
              <a:solidFill>
                <a:schemeClr val="bg1"/>
              </a:solidFill>
              <a:latin typeface="Myriad Pro Cond"/>
              <a:cs typeface="Myriad Pro Cond"/>
            </a:endParaRPr>
          </a:p>
        </p:txBody>
      </p:sp>
      <p:pic>
        <p:nvPicPr>
          <p:cNvPr id="6" name="Picture 5"/>
          <p:cNvPicPr>
            <a:picLocks noChangeAspect="1"/>
          </p:cNvPicPr>
          <p:nvPr/>
        </p:nvPicPr>
        <p:blipFill>
          <a:blip r:embed="rId4"/>
          <a:stretch>
            <a:fillRect/>
          </a:stretch>
        </p:blipFill>
        <p:spPr>
          <a:xfrm>
            <a:off x="6101514" y="3856709"/>
            <a:ext cx="2961637" cy="2961637"/>
          </a:xfrm>
          <a:prstGeom prst="rect">
            <a:avLst/>
          </a:prstGeom>
          <a:ln>
            <a:noFill/>
          </a:ln>
          <a:effectLst>
            <a:softEdge rad="112500"/>
          </a:effectLst>
        </p:spPr>
      </p:pic>
    </p:spTree>
    <p:extLst>
      <p:ext uri="{BB962C8B-B14F-4D97-AF65-F5344CB8AC3E}">
        <p14:creationId xmlns:p14="http://schemas.microsoft.com/office/powerpoint/2010/main" xmlns="" val="3481369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292546" y="683053"/>
            <a:ext cx="8696968" cy="4525963"/>
          </a:xfrm>
        </p:spPr>
        <p:txBody>
          <a:bodyPr/>
          <a:lstStyle/>
          <a:p>
            <a:pPr>
              <a:lnSpc>
                <a:spcPct val="110000"/>
              </a:lnSpc>
            </a:pPr>
            <a:r>
              <a:rPr lang="en-US" dirty="0" smtClean="0">
                <a:solidFill>
                  <a:srgbClr val="FFFFFF"/>
                </a:solidFill>
                <a:latin typeface="Myriad Pro Cond"/>
                <a:cs typeface="Myriad Pro Cond"/>
              </a:rPr>
              <a:t>En la </a:t>
            </a:r>
            <a:r>
              <a:rPr lang="en-US" dirty="0" err="1" smtClean="0">
                <a:solidFill>
                  <a:srgbClr val="FFFFFF"/>
                </a:solidFill>
                <a:latin typeface="Myriad Pro Cond"/>
                <a:cs typeface="Myriad Pro Cond"/>
              </a:rPr>
              <a:t>Biblia</a:t>
            </a:r>
            <a:r>
              <a:rPr lang="en-US" dirty="0" smtClean="0">
                <a:solidFill>
                  <a:srgbClr val="FFFFFF"/>
                </a:solidFill>
                <a:latin typeface="Myriad Pro Cond"/>
                <a:cs typeface="Myriad Pro Cond"/>
              </a:rPr>
              <a:t>, la </a:t>
            </a:r>
            <a:r>
              <a:rPr lang="en-US" dirty="0" err="1" smtClean="0">
                <a:solidFill>
                  <a:srgbClr val="FFFFFF"/>
                </a:solidFill>
                <a:latin typeface="Myriad Pro Cond"/>
                <a:cs typeface="Myriad Pro Cond"/>
              </a:rPr>
              <a:t>palabra</a:t>
            </a:r>
            <a:r>
              <a:rPr lang="en-US" dirty="0" smtClean="0">
                <a:solidFill>
                  <a:srgbClr val="FFFFFF"/>
                </a:solidFill>
                <a:latin typeface="Myriad Pro Cond"/>
                <a:cs typeface="Myriad Pro Cond"/>
              </a:rPr>
              <a:t> </a:t>
            </a:r>
            <a:r>
              <a:rPr lang="en-US" b="1" i="1" dirty="0" err="1" smtClean="0">
                <a:solidFill>
                  <a:srgbClr val="E5C10C"/>
                </a:solidFill>
                <a:latin typeface="Myriad Pro Cond"/>
                <a:cs typeface="Myriad Pro Cond"/>
              </a:rPr>
              <a:t>pacto</a:t>
            </a:r>
            <a:r>
              <a:rPr lang="en-US" dirty="0" smtClean="0">
                <a:solidFill>
                  <a:srgbClr val="FFFFFF"/>
                </a:solidFill>
                <a:latin typeface="Myriad Pro Cond"/>
                <a:cs typeface="Myriad Pro Cond"/>
              </a:rPr>
              <a:t> se </a:t>
            </a:r>
            <a:r>
              <a:rPr lang="en-US" dirty="0" err="1" smtClean="0">
                <a:solidFill>
                  <a:srgbClr val="FFFFFF"/>
                </a:solidFill>
                <a:latin typeface="Myriad Pro Cond"/>
                <a:cs typeface="Myriad Pro Cond"/>
              </a:rPr>
              <a:t>usa</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para</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describir</a:t>
            </a:r>
            <a:r>
              <a:rPr lang="en-US" dirty="0" smtClean="0">
                <a:solidFill>
                  <a:srgbClr val="FFFFFF"/>
                </a:solidFill>
                <a:latin typeface="Myriad Pro Cond"/>
                <a:cs typeface="Myriad Pro Cond"/>
              </a:rPr>
              <a:t> el </a:t>
            </a:r>
            <a:r>
              <a:rPr lang="en-US" dirty="0" err="1" smtClean="0">
                <a:solidFill>
                  <a:srgbClr val="FFFFFF"/>
                </a:solidFill>
                <a:latin typeface="Myriad Pro Cond"/>
                <a:cs typeface="Myriad Pro Cond"/>
              </a:rPr>
              <a:t>matrimonio</a:t>
            </a:r>
            <a:r>
              <a:rPr lang="en-US" dirty="0" smtClean="0">
                <a:solidFill>
                  <a:srgbClr val="FFFFFF"/>
                </a:solidFill>
                <a:latin typeface="Myriad Pro Cond"/>
                <a:cs typeface="Myriad Pro Cond"/>
              </a:rPr>
              <a:t>, el </a:t>
            </a:r>
            <a:r>
              <a:rPr lang="en-US" dirty="0" err="1" smtClean="0">
                <a:solidFill>
                  <a:srgbClr val="FFFFFF"/>
                </a:solidFill>
                <a:latin typeface="Myriad Pro Cond"/>
                <a:cs typeface="Myriad Pro Cond"/>
              </a:rPr>
              <a:t>acuerdo</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más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serio</a:t>
            </a:r>
            <a:r>
              <a:rPr lang="en-US" dirty="0" smtClean="0">
                <a:solidFill>
                  <a:srgbClr val="FFFFFF"/>
                </a:solidFill>
                <a:latin typeface="Myriad Pro Cond"/>
                <a:cs typeface="Myriad Pro Cond"/>
              </a:rPr>
              <a:t> y </a:t>
            </a:r>
            <a:r>
              <a:rPr lang="en-US" dirty="0" err="1" smtClean="0">
                <a:solidFill>
                  <a:srgbClr val="FFFFFF"/>
                </a:solidFill>
                <a:latin typeface="Myriad Pro Cond"/>
                <a:cs typeface="Myriad Pro Cond"/>
              </a:rPr>
              <a:t>trascendental</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conocido</a:t>
            </a:r>
            <a:r>
              <a:rPr lang="en-US" dirty="0" smtClean="0">
                <a:solidFill>
                  <a:srgbClr val="FFFFFF"/>
                </a:solidFill>
                <a:latin typeface="Myriad Pro Cond"/>
                <a:cs typeface="Myriad Pro Cond"/>
              </a:rPr>
              <a:t> en </a:t>
            </a:r>
            <a:r>
              <a:rPr lang="en-US" dirty="0" err="1" smtClean="0">
                <a:solidFill>
                  <a:srgbClr val="FFFFFF"/>
                </a:solidFill>
                <a:latin typeface="Myriad Pro Cond"/>
                <a:cs typeface="Myriad Pro Cond"/>
              </a:rPr>
              <a:t>las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Escrituras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Malaquías</a:t>
            </a:r>
            <a:r>
              <a:rPr lang="en-US" dirty="0" smtClean="0">
                <a:solidFill>
                  <a:srgbClr val="FFFFFF"/>
                </a:solidFill>
                <a:latin typeface="Myriad Pro Cond"/>
                <a:cs typeface="Myriad Pro Cond"/>
              </a:rPr>
              <a:t> 2:14; </a:t>
            </a:r>
            <a:r>
              <a:rPr lang="en-US" dirty="0" err="1" smtClean="0">
                <a:solidFill>
                  <a:srgbClr val="FFFFFF"/>
                </a:solidFill>
                <a:latin typeface="Myriad Pro Cond"/>
                <a:cs typeface="Myriad Pro Cond"/>
              </a:rPr>
              <a:t>Proverbios</a:t>
            </a:r>
            <a:r>
              <a:rPr lang="en-US" dirty="0" smtClean="0">
                <a:solidFill>
                  <a:srgbClr val="FFFFFF"/>
                </a:solidFill>
                <a:latin typeface="Myriad Pro Cond"/>
                <a:cs typeface="Myriad Pro Cond"/>
              </a:rPr>
              <a:t> 2:16,17). La </a:t>
            </a:r>
            <a:r>
              <a:rPr lang="en-US" dirty="0" err="1" smtClean="0">
                <a:solidFill>
                  <a:srgbClr val="FFFFFF"/>
                </a:solidFill>
                <a:latin typeface="Myriad Pro Cond"/>
                <a:cs typeface="Myriad Pro Cond"/>
              </a:rPr>
              <a:t>intención</a:t>
            </a:r>
            <a:r>
              <a:rPr lang="en-US" dirty="0" smtClean="0">
                <a:solidFill>
                  <a:srgbClr val="FFFFFF"/>
                </a:solidFill>
                <a:latin typeface="Myriad Pro Cond"/>
                <a:cs typeface="Myriad Pro Cond"/>
              </a:rPr>
              <a:t> de Dios </a:t>
            </a:r>
            <a:r>
              <a:rPr lang="en-US" dirty="0" err="1" smtClean="0">
                <a:solidFill>
                  <a:srgbClr val="FFFFFF"/>
                </a:solidFill>
                <a:latin typeface="Myriad Pro Cond"/>
                <a:cs typeface="Myriad Pro Cond"/>
              </a:rPr>
              <a:t>es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que</a:t>
            </a:r>
            <a:r>
              <a:rPr lang="en-US" dirty="0" smtClean="0">
                <a:solidFill>
                  <a:srgbClr val="FFFFFF"/>
                </a:solidFill>
                <a:latin typeface="Myriad Pro Cond"/>
                <a:cs typeface="Myriad Pro Cond"/>
              </a:rPr>
              <a:t> la </a:t>
            </a:r>
            <a:r>
              <a:rPr lang="en-US" dirty="0" err="1" smtClean="0">
                <a:solidFill>
                  <a:srgbClr val="FFFFFF"/>
                </a:solidFill>
                <a:latin typeface="Myriad Pro Cond"/>
                <a:cs typeface="Myriad Pro Cond"/>
              </a:rPr>
              <a:t>relación</a:t>
            </a:r>
            <a:r>
              <a:rPr lang="en-US" dirty="0" smtClean="0">
                <a:solidFill>
                  <a:srgbClr val="FFFFFF"/>
                </a:solidFill>
                <a:latin typeface="Myriad Pro Cond"/>
                <a:cs typeface="Myriad Pro Cond"/>
              </a:rPr>
              <a:t> entre </a:t>
            </a:r>
            <a:r>
              <a:rPr lang="en-US" dirty="0" err="1" smtClean="0">
                <a:solidFill>
                  <a:srgbClr val="FFFFFF"/>
                </a:solidFill>
                <a:latin typeface="Myriad Pro Cond"/>
                <a:cs typeface="Myriad Pro Cond"/>
              </a:rPr>
              <a:t>esposo</a:t>
            </a:r>
            <a:r>
              <a:rPr lang="en-US" dirty="0" smtClean="0">
                <a:solidFill>
                  <a:srgbClr val="FFFFFF"/>
                </a:solidFill>
                <a:latin typeface="Myriad Pro Cond"/>
                <a:cs typeface="Myriad Pro Cond"/>
              </a:rPr>
              <a:t> y </a:t>
            </a:r>
            <a:r>
              <a:rPr lang="en-US" dirty="0" err="1" smtClean="0">
                <a:solidFill>
                  <a:srgbClr val="FFFFFF"/>
                </a:solidFill>
                <a:latin typeface="Myriad Pro Cond"/>
                <a:cs typeface="Myriad Pro Cond"/>
              </a:rPr>
              <a:t>esposa</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siga</a:t>
            </a:r>
            <a:r>
              <a:rPr lang="en-US" dirty="0" smtClean="0">
                <a:solidFill>
                  <a:srgbClr val="FFFFFF"/>
                </a:solidFill>
                <a:latin typeface="Myriad Pro Cond"/>
                <a:cs typeface="Myriad Pro Cond"/>
              </a:rPr>
              <a:t> el </a:t>
            </a:r>
            <a:r>
              <a:rPr lang="en-US" dirty="0" err="1" smtClean="0">
                <a:solidFill>
                  <a:srgbClr val="FFFFFF"/>
                </a:solidFill>
                <a:latin typeface="Myriad Pro Cond"/>
                <a:cs typeface="Myriad Pro Cond"/>
              </a:rPr>
              <a:t>modelo</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su</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pacto</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infinito</a:t>
            </a:r>
            <a:r>
              <a:rPr lang="en-US" dirty="0" smtClean="0">
                <a:solidFill>
                  <a:srgbClr val="FFFFFF"/>
                </a:solidFill>
                <a:latin typeface="Myriad Pro Cond"/>
                <a:cs typeface="Myriad Pro Cond"/>
              </a:rPr>
              <a:t> con </a:t>
            </a:r>
            <a:r>
              <a:rPr lang="en-US" dirty="0" err="1" smtClean="0">
                <a:solidFill>
                  <a:srgbClr val="FFFFFF"/>
                </a:solidFill>
                <a:latin typeface="Myriad Pro Cond"/>
                <a:cs typeface="Myriad Pro Cond"/>
              </a:rPr>
              <a:t>su</a:t>
            </a:r>
            <a:r>
              <a:rPr lang="en-US" dirty="0" smtClean="0">
                <a:solidFill>
                  <a:srgbClr val="FFFFFF"/>
                </a:solidFill>
                <a:latin typeface="Myriad Pro Cond"/>
                <a:cs typeface="Myriad Pro Cond"/>
              </a:rPr>
              <a:t> pueblo. </a:t>
            </a:r>
            <a:endParaRPr lang="en-US" dirty="0">
              <a:solidFill>
                <a:srgbClr val="FFFFFF"/>
              </a:solidFill>
              <a:latin typeface="Myriad Pro Cond"/>
              <a:cs typeface="Myriad Pro Cond"/>
            </a:endParaRPr>
          </a:p>
        </p:txBody>
      </p:sp>
      <p:pic>
        <p:nvPicPr>
          <p:cNvPr id="5" name="Picture 4"/>
          <p:cNvPicPr>
            <a:picLocks noChangeAspect="1"/>
          </p:cNvPicPr>
          <p:nvPr/>
        </p:nvPicPr>
        <p:blipFill>
          <a:blip r:embed="rId4"/>
          <a:stretch>
            <a:fillRect/>
          </a:stretch>
        </p:blipFill>
        <p:spPr>
          <a:xfrm>
            <a:off x="6068560" y="4389557"/>
            <a:ext cx="2281588" cy="2281588"/>
          </a:xfrm>
          <a:prstGeom prst="rect">
            <a:avLst/>
          </a:prstGeom>
          <a:ln>
            <a:noFill/>
          </a:ln>
          <a:effectLst>
            <a:softEdge rad="112500"/>
          </a:effectLst>
        </p:spPr>
      </p:pic>
    </p:spTree>
    <p:extLst>
      <p:ext uri="{BB962C8B-B14F-4D97-AF65-F5344CB8AC3E}">
        <p14:creationId xmlns:p14="http://schemas.microsoft.com/office/powerpoint/2010/main" xmlns="" val="2987330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457200" y="1153377"/>
            <a:ext cx="6740392" cy="4525963"/>
          </a:xfrm>
        </p:spPr>
        <p:txBody>
          <a:bodyPr>
            <a:normAutofit fontScale="92500" lnSpcReduction="20000"/>
          </a:bodyPr>
          <a:lstStyle/>
          <a:p>
            <a:pPr>
              <a:lnSpc>
                <a:spcPct val="110000"/>
              </a:lnSpc>
            </a:pPr>
            <a:r>
              <a:rPr lang="en-US" dirty="0" smtClean="0">
                <a:solidFill>
                  <a:srgbClr val="FFFFFF"/>
                </a:solidFill>
                <a:latin typeface="Myriad Pro Cond"/>
                <a:cs typeface="Myriad Pro Cond"/>
              </a:rPr>
              <a:t>En </a:t>
            </a:r>
            <a:r>
              <a:rPr lang="en-US" dirty="0" err="1" smtClean="0">
                <a:solidFill>
                  <a:srgbClr val="FFFFFF"/>
                </a:solidFill>
                <a:latin typeface="Myriad Pro Cond"/>
                <a:cs typeface="Myriad Pro Cond"/>
              </a:rPr>
              <a:t>las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amistades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cercanas</a:t>
            </a:r>
            <a:r>
              <a:rPr lang="en-US" dirty="0" smtClean="0">
                <a:solidFill>
                  <a:srgbClr val="FFFFFF"/>
                </a:solidFill>
                <a:latin typeface="Myriad Pro Cond"/>
                <a:cs typeface="Myriad Pro Cond"/>
              </a:rPr>
              <a:t>, en el </a:t>
            </a:r>
            <a:r>
              <a:rPr lang="en-US" dirty="0" err="1" smtClean="0">
                <a:solidFill>
                  <a:srgbClr val="FFFFFF"/>
                </a:solidFill>
                <a:latin typeface="Myriad Pro Cond"/>
                <a:cs typeface="Myriad Pro Cond"/>
              </a:rPr>
              <a:t>matrimonio</a:t>
            </a:r>
            <a:r>
              <a:rPr lang="en-US" dirty="0" smtClean="0">
                <a:solidFill>
                  <a:srgbClr val="FFFFFF"/>
                </a:solidFill>
                <a:latin typeface="Myriad Pro Cond"/>
                <a:cs typeface="Myriad Pro Cond"/>
              </a:rPr>
              <a:t> y en la </a:t>
            </a:r>
            <a:r>
              <a:rPr lang="en-US" dirty="0" err="1" smtClean="0">
                <a:solidFill>
                  <a:srgbClr val="FFFFFF"/>
                </a:solidFill>
                <a:latin typeface="Myriad Pro Cond"/>
                <a:cs typeface="Myriad Pro Cond"/>
              </a:rPr>
              <a:t>posición</a:t>
            </a:r>
            <a:r>
              <a:rPr lang="en-US" dirty="0" smtClean="0">
                <a:solidFill>
                  <a:srgbClr val="FFFFFF"/>
                </a:solidFill>
                <a:latin typeface="Myriad Pro Cond"/>
                <a:cs typeface="Myriad Pro Cond"/>
              </a:rPr>
              <a:t> de padres, Dios </a:t>
            </a:r>
            <a:r>
              <a:rPr lang="en-US" dirty="0" err="1" smtClean="0">
                <a:solidFill>
                  <a:srgbClr val="FFFFFF"/>
                </a:solidFill>
                <a:latin typeface="Myriad Pro Cond"/>
                <a:cs typeface="Myriad Pro Cond"/>
              </a:rPr>
              <a:t>nos</a:t>
            </a:r>
            <a:r>
              <a:rPr lang="en-US" dirty="0" smtClean="0">
                <a:solidFill>
                  <a:srgbClr val="FFFFFF"/>
                </a:solidFill>
                <a:latin typeface="Myriad Pro Cond"/>
                <a:cs typeface="Myriad Pro Cond"/>
              </a:rPr>
              <a:t> da </a:t>
            </a:r>
            <a:r>
              <a:rPr lang="en-US" dirty="0" err="1" smtClean="0">
                <a:solidFill>
                  <a:srgbClr val="FFFFFF"/>
                </a:solidFill>
                <a:latin typeface="Myriad Pro Cond"/>
                <a:cs typeface="Myriad Pro Cond"/>
              </a:rPr>
              <a:t>oportunidades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para</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entender</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mejor</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su</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amor</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por</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nosotros</a:t>
            </a:r>
            <a:r>
              <a:rPr lang="en-US" dirty="0" smtClean="0">
                <a:solidFill>
                  <a:srgbClr val="FFFFFF"/>
                </a:solidFill>
                <a:latin typeface="Myriad Pro Cond"/>
                <a:cs typeface="Myriad Pro Cond"/>
              </a:rPr>
              <a:t> y el plan de </a:t>
            </a:r>
            <a:r>
              <a:rPr lang="en-US" dirty="0" err="1" smtClean="0">
                <a:solidFill>
                  <a:srgbClr val="FFFFFF"/>
                </a:solidFill>
                <a:latin typeface="Myriad Pro Cond"/>
                <a:cs typeface="Myriad Pro Cond"/>
              </a:rPr>
              <a:t>salvación</a:t>
            </a:r>
            <a:r>
              <a:rPr lang="en-US" dirty="0" smtClean="0">
                <a:solidFill>
                  <a:srgbClr val="FFFFFF"/>
                </a:solidFill>
                <a:latin typeface="Myriad Pro Cond"/>
                <a:cs typeface="Myriad Pro Cond"/>
              </a:rPr>
              <a:t>. Y </a:t>
            </a:r>
            <a:r>
              <a:rPr lang="en-US" dirty="0" err="1" smtClean="0">
                <a:solidFill>
                  <a:srgbClr val="FFFFFF"/>
                </a:solidFill>
                <a:latin typeface="Myriad Pro Cond"/>
                <a:cs typeface="Myriad Pro Cond"/>
              </a:rPr>
              <a:t>es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especialmente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una</a:t>
            </a:r>
            <a:r>
              <a:rPr lang="en-US" dirty="0" smtClean="0">
                <a:solidFill>
                  <a:srgbClr val="FFFFFF"/>
                </a:solidFill>
                <a:latin typeface="Myriad Pro Cond"/>
                <a:cs typeface="Myriad Pro Cond"/>
              </a:rPr>
              <a:t> parte del plan de Dios </a:t>
            </a:r>
            <a:r>
              <a:rPr lang="en-US" dirty="0" err="1" smtClean="0">
                <a:solidFill>
                  <a:srgbClr val="FFFFFF"/>
                </a:solidFill>
                <a:latin typeface="Myriad Pro Cond"/>
                <a:cs typeface="Myriad Pro Cond"/>
              </a:rPr>
              <a:t>para</a:t>
            </a:r>
            <a:r>
              <a:rPr lang="en-US" dirty="0" smtClean="0">
                <a:solidFill>
                  <a:srgbClr val="FFFFFF"/>
                </a:solidFill>
                <a:latin typeface="Myriad Pro Cond"/>
                <a:cs typeface="Myriad Pro Cond"/>
              </a:rPr>
              <a:t> la </a:t>
            </a:r>
            <a:r>
              <a:rPr lang="en-US" dirty="0" err="1" smtClean="0">
                <a:solidFill>
                  <a:srgbClr val="FFFFFF"/>
                </a:solidFill>
                <a:latin typeface="Myriad Pro Cond"/>
                <a:cs typeface="Myriad Pro Cond"/>
              </a:rPr>
              <a:t>relación</a:t>
            </a:r>
            <a:r>
              <a:rPr lang="en-US" dirty="0" smtClean="0">
                <a:solidFill>
                  <a:srgbClr val="FFFFFF"/>
                </a:solidFill>
                <a:latin typeface="Myriad Pro Cond"/>
                <a:cs typeface="Myriad Pro Cond"/>
              </a:rPr>
              <a:t> del </a:t>
            </a:r>
            <a:r>
              <a:rPr lang="en-US" dirty="0" err="1" smtClean="0">
                <a:solidFill>
                  <a:srgbClr val="FFFFFF"/>
                </a:solidFill>
                <a:latin typeface="Myriad Pro Cond"/>
                <a:cs typeface="Myriad Pro Cond"/>
              </a:rPr>
              <a:t>matrimonio</a:t>
            </a:r>
            <a:r>
              <a:rPr lang="en-US" dirty="0" smtClean="0">
                <a:solidFill>
                  <a:srgbClr val="FFFFFF"/>
                </a:solidFill>
                <a:latin typeface="Myriad Pro Cond"/>
                <a:cs typeface="Myriad Pro Cond"/>
              </a:rPr>
              <a:t> y entre padres e </a:t>
            </a:r>
            <a:r>
              <a:rPr lang="en-US" dirty="0" err="1" smtClean="0">
                <a:solidFill>
                  <a:srgbClr val="FFFFFF"/>
                </a:solidFill>
                <a:latin typeface="Myriad Pro Cond"/>
                <a:cs typeface="Myriad Pro Cond"/>
              </a:rPr>
              <a:t>hijos</a:t>
            </a:r>
            <a:r>
              <a:rPr lang="en-US" dirty="0" smtClean="0">
                <a:solidFill>
                  <a:srgbClr val="FFFFFF"/>
                </a:solidFill>
                <a:latin typeface="Myriad Pro Cond"/>
                <a:cs typeface="Myriad Pro Cond"/>
              </a:rPr>
              <a:t>, el </a:t>
            </a:r>
            <a:r>
              <a:rPr lang="en-US" dirty="0" err="1" smtClean="0">
                <a:solidFill>
                  <a:srgbClr val="FFFFFF"/>
                </a:solidFill>
                <a:latin typeface="Myriad Pro Cond"/>
                <a:cs typeface="Myriad Pro Cond"/>
              </a:rPr>
              <a:t>avanzar</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hacia</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pactos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incondicionales</a:t>
            </a:r>
            <a:r>
              <a:rPr lang="en-US" dirty="0" smtClean="0">
                <a:solidFill>
                  <a:srgbClr val="FFFFFF"/>
                </a:solidFill>
                <a:latin typeface="Myriad Pro Cond"/>
                <a:cs typeface="Myriad Pro Cond"/>
              </a:rPr>
              <a:t> de dos </a:t>
            </a:r>
            <a:r>
              <a:rPr lang="en-US" dirty="0" err="1" smtClean="0">
                <a:solidFill>
                  <a:srgbClr val="FFFFFF"/>
                </a:solidFill>
                <a:latin typeface="Myriad Pro Cond"/>
                <a:cs typeface="Myriad Pro Cond"/>
              </a:rPr>
              <a:t>vías</a:t>
            </a:r>
            <a:r>
              <a:rPr lang="en-US" dirty="0" smtClean="0">
                <a:solidFill>
                  <a:srgbClr val="FFFFFF"/>
                </a:solidFill>
                <a:latin typeface="Myriad Pro Cond"/>
                <a:cs typeface="Myriad Pro Cond"/>
              </a:rPr>
              <a:t>. </a:t>
            </a:r>
            <a:endParaRPr lang="en-US" dirty="0">
              <a:solidFill>
                <a:srgbClr val="FFFFFF"/>
              </a:solidFill>
              <a:latin typeface="Myriad Pro Cond"/>
              <a:cs typeface="Myriad Pro Cond"/>
            </a:endParaRPr>
          </a:p>
          <a:p>
            <a:pPr>
              <a:lnSpc>
                <a:spcPct val="110000"/>
              </a:lnSpc>
            </a:pPr>
            <a:endParaRPr lang="en-US" dirty="0">
              <a:solidFill>
                <a:srgbClr val="FFFFFF"/>
              </a:solidFill>
              <a:latin typeface="Myriad Pro Cond"/>
              <a:cs typeface="Myriad Pro Cond"/>
            </a:endParaRPr>
          </a:p>
        </p:txBody>
      </p:sp>
      <p:pic>
        <p:nvPicPr>
          <p:cNvPr id="5" name="Picture 4"/>
          <p:cNvPicPr>
            <a:picLocks noChangeAspect="1"/>
          </p:cNvPicPr>
          <p:nvPr/>
        </p:nvPicPr>
        <p:blipFill rotWithShape="1">
          <a:blip r:embed="rId4" cstate="email">
            <a:extLst>
              <a:ext uri="{BEBA8EAE-BF5A-486C-A8C5-ECC9F3942E4B}">
                <a14:imgProps xmlns:a14="http://schemas.microsoft.com/office/drawing/2010/main" xmlns="">
                  <a14:imgLayer r:embed="rId5">
                    <a14:imgEffect>
                      <a14:backgroundRemoval t="9896" b="89974" l="0" r="86248"/>
                    </a14:imgEffect>
                  </a14:imgLayer>
                </a14:imgProps>
              </a:ext>
              <a:ext uri="{28A0092B-C50C-407E-A947-70E740481C1C}">
                <a14:useLocalDpi xmlns:a14="http://schemas.microsoft.com/office/drawing/2010/main" xmlns=""/>
              </a:ext>
            </a:extLst>
          </a:blip>
          <a:srcRect/>
          <a:stretch/>
        </p:blipFill>
        <p:spPr>
          <a:xfrm>
            <a:off x="6021523" y="3666804"/>
            <a:ext cx="3628762" cy="3719125"/>
          </a:xfrm>
          <a:prstGeom prst="rect">
            <a:avLst/>
          </a:prstGeom>
        </p:spPr>
      </p:pic>
    </p:spTree>
    <p:extLst>
      <p:ext uri="{BB962C8B-B14F-4D97-AF65-F5344CB8AC3E}">
        <p14:creationId xmlns:p14="http://schemas.microsoft.com/office/powerpoint/2010/main" xmlns="" val="933030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busePrevention_PP_07.jpe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1" y="0"/>
            <a:ext cx="9167522" cy="6858000"/>
          </a:xfrm>
          <a:prstGeom prst="rect">
            <a:avLst/>
          </a:prstGeom>
        </p:spPr>
      </p:pic>
      <p:sp>
        <p:nvSpPr>
          <p:cNvPr id="2" name="Title 1"/>
          <p:cNvSpPr>
            <a:spLocks noGrp="1"/>
          </p:cNvSpPr>
          <p:nvPr>
            <p:ph type="title"/>
          </p:nvPr>
        </p:nvSpPr>
        <p:spPr>
          <a:xfrm>
            <a:off x="870300" y="1191801"/>
            <a:ext cx="3434142" cy="1143000"/>
          </a:xfrm>
        </p:spPr>
        <p:txBody>
          <a:bodyPr>
            <a:normAutofit/>
          </a:bodyPr>
          <a:lstStyle/>
          <a:p>
            <a:pPr algn="dist"/>
            <a:r>
              <a:rPr lang="en-US" b="1" dirty="0" smtClean="0">
                <a:solidFill>
                  <a:schemeClr val="accent2">
                    <a:lumMod val="75000"/>
                  </a:schemeClr>
                </a:solidFill>
                <a:latin typeface="Myriad Pro Cond"/>
                <a:cs typeface="Myriad Pro Cond"/>
              </a:rPr>
              <a:t>GRACIA</a:t>
            </a:r>
            <a:endParaRPr lang="en-US" b="1" dirty="0">
              <a:solidFill>
                <a:schemeClr val="accent2">
                  <a:lumMod val="75000"/>
                </a:schemeClr>
              </a:solidFill>
              <a:latin typeface="Myriad Pro Cond"/>
              <a:cs typeface="Myriad Pro Cond"/>
            </a:endParaRPr>
          </a:p>
        </p:txBody>
      </p:sp>
      <p:sp>
        <p:nvSpPr>
          <p:cNvPr id="3" name="Content Placeholder 2"/>
          <p:cNvSpPr>
            <a:spLocks noGrp="1"/>
          </p:cNvSpPr>
          <p:nvPr>
            <p:ph idx="1"/>
          </p:nvPr>
        </p:nvSpPr>
        <p:spPr>
          <a:xfrm>
            <a:off x="457200" y="2587914"/>
            <a:ext cx="8229600" cy="3244199"/>
          </a:xfrm>
        </p:spPr>
        <p:txBody>
          <a:bodyPr>
            <a:normAutofit fontScale="92500" lnSpcReduction="20000"/>
          </a:bodyPr>
          <a:lstStyle/>
          <a:p>
            <a:pPr>
              <a:lnSpc>
                <a:spcPct val="110000"/>
              </a:lnSpc>
            </a:pPr>
            <a:r>
              <a:rPr lang="en-US" dirty="0">
                <a:solidFill>
                  <a:srgbClr val="FFFFFF"/>
                </a:solidFill>
                <a:latin typeface="Myriad Pro Cond"/>
                <a:cs typeface="Myriad Pro Cond"/>
              </a:rPr>
              <a:t>¿</a:t>
            </a:r>
            <a:r>
              <a:rPr lang="en-US" dirty="0" err="1" smtClean="0">
                <a:solidFill>
                  <a:srgbClr val="FFFFFF"/>
                </a:solidFill>
                <a:latin typeface="Myriad Pro Cond"/>
                <a:cs typeface="Myriad Pro Cond"/>
              </a:rPr>
              <a:t>Qué</a:t>
            </a:r>
            <a:r>
              <a:rPr lang="en-US" dirty="0" smtClean="0">
                <a:solidFill>
                  <a:srgbClr val="FFFFFF"/>
                </a:solidFill>
                <a:latin typeface="Myriad Pro Cond"/>
                <a:cs typeface="Myriad Pro Cond"/>
              </a:rPr>
              <a:t> es la </a:t>
            </a:r>
            <a:r>
              <a:rPr lang="en-US" dirty="0" err="1" smtClean="0">
                <a:solidFill>
                  <a:srgbClr val="FFFFFF"/>
                </a:solidFill>
                <a:latin typeface="Myriad Pro Cond"/>
                <a:cs typeface="Myriad Pro Cond"/>
              </a:rPr>
              <a:t>Gracia</a:t>
            </a:r>
            <a:r>
              <a:rPr lang="en-US" dirty="0" smtClean="0">
                <a:solidFill>
                  <a:srgbClr val="FFFFFF"/>
                </a:solidFill>
                <a:latin typeface="Myriad Pro Cond"/>
                <a:cs typeface="Myriad Pro Cond"/>
              </a:rPr>
              <a:t>?</a:t>
            </a:r>
          </a:p>
          <a:p>
            <a:pPr>
              <a:lnSpc>
                <a:spcPct val="110000"/>
              </a:lnSpc>
            </a:pPr>
            <a:r>
              <a:rPr lang="en-US" dirty="0" smtClean="0">
                <a:solidFill>
                  <a:srgbClr val="FFFFFF"/>
                </a:solidFill>
                <a:latin typeface="Myriad Pro Cond"/>
                <a:cs typeface="Myriad Pro Cond"/>
              </a:rPr>
              <a:t>Dios </a:t>
            </a:r>
            <a:r>
              <a:rPr lang="en-US" dirty="0" err="1" smtClean="0">
                <a:solidFill>
                  <a:srgbClr val="FFFFFF"/>
                </a:solidFill>
                <a:latin typeface="Myriad Pro Cond"/>
                <a:cs typeface="Myriad Pro Cond"/>
              </a:rPr>
              <a:t>desea</a:t>
            </a:r>
            <a:r>
              <a:rPr lang="en-US" dirty="0" smtClean="0">
                <a:solidFill>
                  <a:srgbClr val="FFFFFF"/>
                </a:solidFill>
                <a:latin typeface="Myriad Pro Cond"/>
                <a:cs typeface="Myriad Pro Cond"/>
              </a:rPr>
              <a:t> que </a:t>
            </a:r>
            <a:r>
              <a:rPr lang="en-US" dirty="0" err="1" smtClean="0">
                <a:solidFill>
                  <a:srgbClr val="FFFFFF"/>
                </a:solidFill>
                <a:latin typeface="Myriad Pro Cond"/>
                <a:cs typeface="Myriad Pro Cond"/>
              </a:rPr>
              <a:t>entendamos</a:t>
            </a:r>
            <a:r>
              <a:rPr lang="en-US" dirty="0" smtClean="0">
                <a:solidFill>
                  <a:srgbClr val="FFFFFF"/>
                </a:solidFill>
                <a:latin typeface="Myriad Pro Cond"/>
                <a:cs typeface="Myriad Pro Cond"/>
              </a:rPr>
              <a:t> que la </a:t>
            </a:r>
            <a:r>
              <a:rPr lang="en-US" dirty="0" err="1" smtClean="0">
                <a:solidFill>
                  <a:srgbClr val="FFFFFF"/>
                </a:solidFill>
                <a:latin typeface="Myriad Pro Cond"/>
                <a:cs typeface="Myriad Pro Cond"/>
              </a:rPr>
              <a:t>gracia</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tiene</a:t>
            </a:r>
            <a:r>
              <a:rPr lang="en-US" dirty="0" smtClean="0">
                <a:solidFill>
                  <a:srgbClr val="FFFFFF"/>
                </a:solidFill>
                <a:latin typeface="Myriad Pro Cond"/>
                <a:cs typeface="Myriad Pro Cond"/>
              </a:rPr>
              <a:t> que </a:t>
            </a:r>
            <a:r>
              <a:rPr lang="en-US" dirty="0" err="1" smtClean="0">
                <a:solidFill>
                  <a:srgbClr val="FFFFFF"/>
                </a:solidFill>
                <a:latin typeface="Myriad Pro Cond"/>
                <a:cs typeface="Myriad Pro Cond"/>
              </a:rPr>
              <a:t>ver</a:t>
            </a:r>
            <a:r>
              <a:rPr lang="en-US" dirty="0" smtClean="0">
                <a:solidFill>
                  <a:srgbClr val="FFFFFF"/>
                </a:solidFill>
                <a:latin typeface="Myriad Pro Cond"/>
                <a:cs typeface="Myriad Pro Cond"/>
              </a:rPr>
              <a:t> con </a:t>
            </a:r>
            <a:r>
              <a:rPr lang="en-US" dirty="0" err="1" smtClean="0">
                <a:solidFill>
                  <a:srgbClr val="FFFFFF"/>
                </a:solidFill>
                <a:latin typeface="Myriad Pro Cond"/>
                <a:cs typeface="Myriad Pro Cond"/>
              </a:rPr>
              <a:t>perdonar</a:t>
            </a:r>
            <a:r>
              <a:rPr lang="en-US" dirty="0" smtClean="0">
                <a:solidFill>
                  <a:srgbClr val="FFFFFF"/>
                </a:solidFill>
                <a:latin typeface="Myriad Pro Cond"/>
                <a:cs typeface="Myriad Pro Cond"/>
              </a:rPr>
              <a:t> y </a:t>
            </a:r>
            <a:r>
              <a:rPr lang="en-US" dirty="0" err="1" smtClean="0">
                <a:solidFill>
                  <a:srgbClr val="FFFFFF"/>
                </a:solidFill>
                <a:latin typeface="Myriad Pro Cond"/>
                <a:cs typeface="Myriad Pro Cond"/>
              </a:rPr>
              <a:t>ser</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perdonados</a:t>
            </a:r>
            <a:r>
              <a:rPr lang="en-US" dirty="0" smtClean="0">
                <a:solidFill>
                  <a:srgbClr val="FFFFFF"/>
                </a:solidFill>
                <a:latin typeface="Myriad Pro Cond"/>
                <a:cs typeface="Myriad Pro Cond"/>
              </a:rPr>
              <a:t>. (Mateo 6:15) </a:t>
            </a:r>
          </a:p>
          <a:p>
            <a:pPr>
              <a:lnSpc>
                <a:spcPct val="110000"/>
              </a:lnSpc>
            </a:pPr>
            <a:r>
              <a:rPr lang="en-US" dirty="0" smtClean="0">
                <a:solidFill>
                  <a:srgbClr val="FFFFFF"/>
                </a:solidFill>
                <a:latin typeface="Myriad Pro Cond"/>
                <a:cs typeface="Myriad Pro Cond"/>
              </a:rPr>
              <a:t>Las </a:t>
            </a:r>
            <a:r>
              <a:rPr lang="en-US" dirty="0" err="1" smtClean="0">
                <a:solidFill>
                  <a:srgbClr val="FFFFFF"/>
                </a:solidFill>
                <a:latin typeface="Myriad Pro Cond"/>
                <a:cs typeface="Myriad Pro Cond"/>
              </a:rPr>
              <a:t>relaciones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familiares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como</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fueron</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diseñadas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por</a:t>
            </a:r>
            <a:r>
              <a:rPr lang="en-US" dirty="0" smtClean="0">
                <a:solidFill>
                  <a:srgbClr val="FFFFFF"/>
                </a:solidFill>
                <a:latin typeface="Myriad Pro Cond"/>
                <a:cs typeface="Myriad Pro Cond"/>
              </a:rPr>
              <a:t> Dios, </a:t>
            </a:r>
            <a:r>
              <a:rPr lang="en-US" dirty="0" err="1" smtClean="0">
                <a:solidFill>
                  <a:srgbClr val="FFFFFF"/>
                </a:solidFill>
                <a:latin typeface="Myriad Pro Cond"/>
                <a:cs typeface="Myriad Pro Cond"/>
              </a:rPr>
              <a:t>deben</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vivirse</a:t>
            </a:r>
            <a:r>
              <a:rPr lang="en-US" dirty="0" smtClean="0">
                <a:solidFill>
                  <a:srgbClr val="FFFFFF"/>
                </a:solidFill>
                <a:latin typeface="Myriad Pro Cond"/>
                <a:cs typeface="Myriad Pro Cond"/>
              </a:rPr>
              <a:t> en un </a:t>
            </a:r>
            <a:r>
              <a:rPr lang="en-US" dirty="0" err="1" smtClean="0">
                <a:solidFill>
                  <a:srgbClr val="FFFFFF"/>
                </a:solidFill>
                <a:latin typeface="Myriad Pro Cond"/>
                <a:cs typeface="Myriad Pro Cond"/>
              </a:rPr>
              <a:t>ambiente</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gracia</a:t>
            </a:r>
            <a:r>
              <a:rPr lang="en-US" dirty="0" smtClean="0">
                <a:solidFill>
                  <a:srgbClr val="FFFFFF"/>
                </a:solidFill>
                <a:latin typeface="Myriad Pro Cond"/>
                <a:cs typeface="Myriad Pro Cond"/>
              </a:rPr>
              <a:t>, no de ley! </a:t>
            </a:r>
          </a:p>
        </p:txBody>
      </p:sp>
    </p:spTree>
    <p:extLst>
      <p:ext uri="{BB962C8B-B14F-4D97-AF65-F5344CB8AC3E}">
        <p14:creationId xmlns:p14="http://schemas.microsoft.com/office/powerpoint/2010/main" xmlns="" val="2979356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9144000" cy="6881517"/>
          </a:xfrm>
          <a:prstGeom prst="rect">
            <a:avLst/>
          </a:prstGeom>
        </p:spPr>
      </p:pic>
      <p:sp>
        <p:nvSpPr>
          <p:cNvPr id="3" name="Content Placeholder 2"/>
          <p:cNvSpPr>
            <a:spLocks noGrp="1"/>
          </p:cNvSpPr>
          <p:nvPr>
            <p:ph idx="1"/>
          </p:nvPr>
        </p:nvSpPr>
        <p:spPr>
          <a:xfrm>
            <a:off x="692420" y="1176894"/>
            <a:ext cx="8229600" cy="4525963"/>
          </a:xfrm>
        </p:spPr>
        <p:txBody>
          <a:bodyPr>
            <a:normAutofit/>
          </a:bodyPr>
          <a:lstStyle/>
          <a:p>
            <a:pPr marL="0" indent="0">
              <a:lnSpc>
                <a:spcPct val="110000"/>
              </a:lnSpc>
              <a:buNone/>
            </a:pPr>
            <a:r>
              <a:rPr lang="en-US" dirty="0" smtClean="0">
                <a:solidFill>
                  <a:srgbClr val="FFFFFF"/>
                </a:solidFill>
                <a:latin typeface="Myriad Pro Cond"/>
                <a:cs typeface="Myriad Pro Cond"/>
              </a:rPr>
              <a:t>“El </a:t>
            </a:r>
            <a:r>
              <a:rPr lang="en-US" dirty="0" err="1" smtClean="0">
                <a:solidFill>
                  <a:srgbClr val="FFFFFF"/>
                </a:solidFill>
                <a:latin typeface="Myriad Pro Cond"/>
                <a:cs typeface="Myriad Pro Cond"/>
              </a:rPr>
              <a:t>amor</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imparte</a:t>
            </a:r>
            <a:r>
              <a:rPr lang="en-US" dirty="0" smtClean="0">
                <a:solidFill>
                  <a:srgbClr val="FFFFFF"/>
                </a:solidFill>
                <a:latin typeface="Myriad Pro Cond"/>
                <a:cs typeface="Myriad Pro Cond"/>
              </a:rPr>
              <a:t> a </a:t>
            </a:r>
            <a:r>
              <a:rPr lang="en-US" dirty="0" err="1" smtClean="0">
                <a:solidFill>
                  <a:srgbClr val="FFFFFF"/>
                </a:solidFill>
                <a:latin typeface="Myriad Pro Cond"/>
                <a:cs typeface="Myriad Pro Cond"/>
              </a:rPr>
              <a:t>su</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poseedor</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gracia</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propiedad</a:t>
            </a:r>
            <a:r>
              <a:rPr lang="en-US" dirty="0" smtClean="0">
                <a:solidFill>
                  <a:srgbClr val="FFFFFF"/>
                </a:solidFill>
                <a:latin typeface="Myriad Pro Cond"/>
                <a:cs typeface="Myriad Pro Cond"/>
              </a:rPr>
              <a:t> y </a:t>
            </a:r>
            <a:r>
              <a:rPr lang="en-US" dirty="0" err="1" smtClean="0">
                <a:solidFill>
                  <a:srgbClr val="FFFFFF"/>
                </a:solidFill>
                <a:latin typeface="Myriad Pro Cond"/>
                <a:cs typeface="Myriad Pro Cond"/>
              </a:rPr>
              <a:t>dignidad</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comportamiento</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Ilumina</a:t>
            </a:r>
            <a:r>
              <a:rPr lang="en-US" dirty="0" smtClean="0">
                <a:solidFill>
                  <a:srgbClr val="FFFFFF"/>
                </a:solidFill>
                <a:latin typeface="Myriad Pro Cond"/>
                <a:cs typeface="Myriad Pro Cond"/>
              </a:rPr>
              <a:t> el </a:t>
            </a:r>
            <a:r>
              <a:rPr lang="en-US" dirty="0" err="1" smtClean="0">
                <a:solidFill>
                  <a:srgbClr val="FFFFFF"/>
                </a:solidFill>
                <a:latin typeface="Myriad Pro Cond"/>
                <a:cs typeface="Myriad Pro Cond"/>
              </a:rPr>
              <a:t>rostro</a:t>
            </a:r>
            <a:r>
              <a:rPr lang="en-US" dirty="0" smtClean="0">
                <a:solidFill>
                  <a:srgbClr val="FFFFFF"/>
                </a:solidFill>
                <a:latin typeface="Myriad Pro Cond"/>
                <a:cs typeface="Myriad Pro Cond"/>
              </a:rPr>
              <a:t> y </a:t>
            </a:r>
            <a:r>
              <a:rPr lang="en-US" dirty="0" err="1" smtClean="0">
                <a:solidFill>
                  <a:srgbClr val="FFFFFF"/>
                </a:solidFill>
                <a:latin typeface="Myriad Pro Cond"/>
                <a:cs typeface="Myriad Pro Cond"/>
              </a:rPr>
              <a:t>suaviza</a:t>
            </a:r>
            <a:r>
              <a:rPr lang="en-US" dirty="0" smtClean="0">
                <a:solidFill>
                  <a:srgbClr val="FFFFFF"/>
                </a:solidFill>
                <a:latin typeface="Myriad Pro Cond"/>
                <a:cs typeface="Myriad Pro Cond"/>
              </a:rPr>
              <a:t> la </a:t>
            </a:r>
            <a:r>
              <a:rPr lang="en-US" dirty="0" err="1" smtClean="0">
                <a:solidFill>
                  <a:srgbClr val="FFFFFF"/>
                </a:solidFill>
                <a:latin typeface="Myriad Pro Cond"/>
                <a:cs typeface="Myriad Pro Cond"/>
              </a:rPr>
              <a:t>voz</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refina</a:t>
            </a:r>
            <a:r>
              <a:rPr lang="en-US" dirty="0" smtClean="0">
                <a:solidFill>
                  <a:srgbClr val="FFFFFF"/>
                </a:solidFill>
                <a:latin typeface="Myriad Pro Cond"/>
                <a:cs typeface="Myriad Pro Cond"/>
              </a:rPr>
              <a:t> y </a:t>
            </a:r>
            <a:r>
              <a:rPr lang="en-US" dirty="0" err="1" smtClean="0">
                <a:solidFill>
                  <a:srgbClr val="FFFFFF"/>
                </a:solidFill>
                <a:latin typeface="Myriad Pro Cond"/>
                <a:cs typeface="Myriad Pro Cond"/>
              </a:rPr>
              <a:t>eleva</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todo</a:t>
            </a:r>
            <a:r>
              <a:rPr lang="en-US" dirty="0" smtClean="0">
                <a:solidFill>
                  <a:srgbClr val="FFFFFF"/>
                </a:solidFill>
                <a:latin typeface="Myriad Pro Cond"/>
                <a:cs typeface="Myriad Pro Cond"/>
              </a:rPr>
              <a:t> el </a:t>
            </a:r>
            <a:r>
              <a:rPr lang="en-US" dirty="0" err="1" smtClean="0">
                <a:solidFill>
                  <a:srgbClr val="FFFFFF"/>
                </a:solidFill>
                <a:latin typeface="Myriad Pro Cond"/>
                <a:cs typeface="Myriad Pro Cond"/>
              </a:rPr>
              <a:t>ser</a:t>
            </a:r>
            <a:r>
              <a:rPr lang="en-US" dirty="0" smtClean="0">
                <a:solidFill>
                  <a:srgbClr val="FFFFFF"/>
                </a:solidFill>
                <a:latin typeface="Myriad Pro Cond"/>
                <a:cs typeface="Myriad Pro Cond"/>
              </a:rPr>
              <a:t>”. (OE 129)</a:t>
            </a:r>
            <a:endParaRPr lang="en-US" dirty="0">
              <a:solidFill>
                <a:srgbClr val="FFFFFF"/>
              </a:solidFill>
              <a:latin typeface="Myriad Pro Cond"/>
              <a:cs typeface="Myriad Pro Cond"/>
            </a:endParaRPr>
          </a:p>
        </p:txBody>
      </p:sp>
      <p:pic>
        <p:nvPicPr>
          <p:cNvPr id="6" name="Picture 2" descr="C:\Users\ArraisR\Documents\Backgrounds\BACKGROUND\883209_35019427.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366419" y="4436786"/>
            <a:ext cx="2555601" cy="191670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0800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1"/>
            <a:ext cx="9144000" cy="7054951"/>
          </a:xfrm>
          <a:prstGeom prst="rect">
            <a:avLst/>
          </a:prstGeom>
        </p:spPr>
      </p:pic>
      <p:sp>
        <p:nvSpPr>
          <p:cNvPr id="3" name="Content Placeholder 2"/>
          <p:cNvSpPr>
            <a:spLocks noGrp="1"/>
          </p:cNvSpPr>
          <p:nvPr>
            <p:ph idx="1"/>
          </p:nvPr>
        </p:nvSpPr>
        <p:spPr>
          <a:xfrm>
            <a:off x="316075" y="565452"/>
            <a:ext cx="7798858" cy="4525963"/>
          </a:xfrm>
        </p:spPr>
        <p:txBody>
          <a:bodyPr>
            <a:normAutofit fontScale="92500" lnSpcReduction="20000"/>
          </a:bodyPr>
          <a:lstStyle/>
          <a:p>
            <a:pPr>
              <a:lnSpc>
                <a:spcPct val="110000"/>
              </a:lnSpc>
            </a:pPr>
            <a:r>
              <a:rPr lang="en-US" sz="3600" dirty="0">
                <a:solidFill>
                  <a:srgbClr val="FFFFFF"/>
                </a:solidFill>
                <a:latin typeface="Myriad Pro Cond"/>
                <a:cs typeface="Myriad Pro Cond"/>
              </a:rPr>
              <a:t>En </a:t>
            </a:r>
            <a:r>
              <a:rPr lang="en-US" sz="3600" dirty="0" err="1">
                <a:solidFill>
                  <a:srgbClr val="FFFFFF"/>
                </a:solidFill>
                <a:latin typeface="Myriad Pro Cond"/>
                <a:cs typeface="Myriad Pro Cond"/>
              </a:rPr>
              <a:t>las</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amistades</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cercanas</a:t>
            </a:r>
            <a:r>
              <a:rPr lang="en-US" sz="3600" dirty="0">
                <a:solidFill>
                  <a:srgbClr val="FFFFFF"/>
                </a:solidFill>
                <a:latin typeface="Myriad Pro Cond"/>
                <a:cs typeface="Myriad Pro Cond"/>
              </a:rPr>
              <a:t>, en el </a:t>
            </a:r>
            <a:r>
              <a:rPr lang="en-US" sz="3600" dirty="0" err="1">
                <a:solidFill>
                  <a:srgbClr val="FFFFFF"/>
                </a:solidFill>
                <a:latin typeface="Myriad Pro Cond"/>
                <a:cs typeface="Myriad Pro Cond"/>
              </a:rPr>
              <a:t>matrimonio</a:t>
            </a:r>
            <a:r>
              <a:rPr lang="en-US" sz="3600" dirty="0">
                <a:solidFill>
                  <a:srgbClr val="FFFFFF"/>
                </a:solidFill>
                <a:latin typeface="Myriad Pro Cond"/>
                <a:cs typeface="Myriad Pro Cond"/>
              </a:rPr>
              <a:t> y en la </a:t>
            </a:r>
            <a:r>
              <a:rPr lang="en-US" sz="3600" dirty="0" err="1">
                <a:solidFill>
                  <a:srgbClr val="FFFFFF"/>
                </a:solidFill>
                <a:latin typeface="Myriad Pro Cond"/>
                <a:cs typeface="Myriad Pro Cond"/>
              </a:rPr>
              <a:t>posición</a:t>
            </a:r>
            <a:r>
              <a:rPr lang="en-US" sz="3600" dirty="0">
                <a:solidFill>
                  <a:srgbClr val="FFFFFF"/>
                </a:solidFill>
                <a:latin typeface="Myriad Pro Cond"/>
                <a:cs typeface="Myriad Pro Cond"/>
              </a:rPr>
              <a:t> de padres, Dios </a:t>
            </a:r>
            <a:r>
              <a:rPr lang="en-US" sz="3600" dirty="0" err="1">
                <a:solidFill>
                  <a:srgbClr val="FFFFFF"/>
                </a:solidFill>
                <a:latin typeface="Myriad Pro Cond"/>
                <a:cs typeface="Myriad Pro Cond"/>
              </a:rPr>
              <a:t>nos</a:t>
            </a:r>
            <a:r>
              <a:rPr lang="en-US" sz="3600" dirty="0">
                <a:solidFill>
                  <a:srgbClr val="FFFFFF"/>
                </a:solidFill>
                <a:latin typeface="Myriad Pro Cond"/>
                <a:cs typeface="Myriad Pro Cond"/>
              </a:rPr>
              <a:t> da </a:t>
            </a:r>
            <a:r>
              <a:rPr lang="en-US" sz="3600" dirty="0" err="1">
                <a:solidFill>
                  <a:srgbClr val="FFFFFF"/>
                </a:solidFill>
                <a:latin typeface="Myriad Pro Cond"/>
                <a:cs typeface="Myriad Pro Cond"/>
              </a:rPr>
              <a:t>oportunidades</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para</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entender</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mejor</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su</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amor</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por</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nosotros</a:t>
            </a:r>
            <a:r>
              <a:rPr lang="en-US" sz="3600" dirty="0">
                <a:solidFill>
                  <a:srgbClr val="FFFFFF"/>
                </a:solidFill>
                <a:latin typeface="Myriad Pro Cond"/>
                <a:cs typeface="Myriad Pro Cond"/>
              </a:rPr>
              <a:t> y el plan de </a:t>
            </a:r>
            <a:r>
              <a:rPr lang="en-US" sz="3600" dirty="0" err="1">
                <a:solidFill>
                  <a:srgbClr val="FFFFFF"/>
                </a:solidFill>
                <a:latin typeface="Myriad Pro Cond"/>
                <a:cs typeface="Myriad Pro Cond"/>
              </a:rPr>
              <a:t>salvación</a:t>
            </a:r>
            <a:r>
              <a:rPr lang="en-US" sz="3600" dirty="0">
                <a:solidFill>
                  <a:srgbClr val="FFFFFF"/>
                </a:solidFill>
                <a:latin typeface="Myriad Pro Cond"/>
                <a:cs typeface="Myriad Pro Cond"/>
              </a:rPr>
              <a:t>. Y </a:t>
            </a:r>
            <a:r>
              <a:rPr lang="en-US" sz="3600" dirty="0" err="1">
                <a:solidFill>
                  <a:srgbClr val="FFFFFF"/>
                </a:solidFill>
                <a:latin typeface="Myriad Pro Cond"/>
                <a:cs typeface="Myriad Pro Cond"/>
              </a:rPr>
              <a:t>es</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especialmente</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una</a:t>
            </a:r>
            <a:r>
              <a:rPr lang="en-US" sz="3600" dirty="0">
                <a:solidFill>
                  <a:srgbClr val="FFFFFF"/>
                </a:solidFill>
                <a:latin typeface="Myriad Pro Cond"/>
                <a:cs typeface="Myriad Pro Cond"/>
              </a:rPr>
              <a:t> parte del plan de Dios </a:t>
            </a:r>
            <a:r>
              <a:rPr lang="en-US" sz="3600" dirty="0" err="1">
                <a:solidFill>
                  <a:srgbClr val="FFFFFF"/>
                </a:solidFill>
                <a:latin typeface="Myriad Pro Cond"/>
                <a:cs typeface="Myriad Pro Cond"/>
              </a:rPr>
              <a:t>para</a:t>
            </a:r>
            <a:r>
              <a:rPr lang="en-US" sz="3600" dirty="0">
                <a:solidFill>
                  <a:srgbClr val="FFFFFF"/>
                </a:solidFill>
                <a:latin typeface="Myriad Pro Cond"/>
                <a:cs typeface="Myriad Pro Cond"/>
              </a:rPr>
              <a:t> la </a:t>
            </a:r>
            <a:r>
              <a:rPr lang="en-US" sz="3600" dirty="0" err="1">
                <a:solidFill>
                  <a:srgbClr val="FFFFFF"/>
                </a:solidFill>
                <a:latin typeface="Myriad Pro Cond"/>
                <a:cs typeface="Myriad Pro Cond"/>
              </a:rPr>
              <a:t>relación</a:t>
            </a:r>
            <a:r>
              <a:rPr lang="en-US" sz="3600" dirty="0">
                <a:solidFill>
                  <a:srgbClr val="FFFFFF"/>
                </a:solidFill>
                <a:latin typeface="Myriad Pro Cond"/>
                <a:cs typeface="Myriad Pro Cond"/>
              </a:rPr>
              <a:t> del </a:t>
            </a:r>
            <a:r>
              <a:rPr lang="en-US" sz="3600" dirty="0" err="1">
                <a:solidFill>
                  <a:srgbClr val="FFFFFF"/>
                </a:solidFill>
                <a:latin typeface="Myriad Pro Cond"/>
                <a:cs typeface="Myriad Pro Cond"/>
              </a:rPr>
              <a:t>matrimonio</a:t>
            </a:r>
            <a:r>
              <a:rPr lang="en-US" sz="3600" dirty="0">
                <a:solidFill>
                  <a:srgbClr val="FFFFFF"/>
                </a:solidFill>
                <a:latin typeface="Myriad Pro Cond"/>
                <a:cs typeface="Myriad Pro Cond"/>
              </a:rPr>
              <a:t> y entre padres e </a:t>
            </a:r>
            <a:r>
              <a:rPr lang="en-US" sz="3600" dirty="0" err="1">
                <a:solidFill>
                  <a:srgbClr val="FFFFFF"/>
                </a:solidFill>
                <a:latin typeface="Myriad Pro Cond"/>
                <a:cs typeface="Myriad Pro Cond"/>
              </a:rPr>
              <a:t>hijos</a:t>
            </a:r>
            <a:r>
              <a:rPr lang="en-US" sz="3600" dirty="0">
                <a:solidFill>
                  <a:srgbClr val="FFFFFF"/>
                </a:solidFill>
                <a:latin typeface="Myriad Pro Cond"/>
                <a:cs typeface="Myriad Pro Cond"/>
              </a:rPr>
              <a:t>, el </a:t>
            </a:r>
            <a:r>
              <a:rPr lang="en-US" sz="3600" dirty="0" err="1">
                <a:solidFill>
                  <a:srgbClr val="FFFFFF"/>
                </a:solidFill>
                <a:latin typeface="Myriad Pro Cond"/>
                <a:cs typeface="Myriad Pro Cond"/>
              </a:rPr>
              <a:t>avanzar</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hacia</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pactos</a:t>
            </a:r>
            <a:r>
              <a:rPr lang="en-US" sz="3600" dirty="0">
                <a:solidFill>
                  <a:srgbClr val="FFFFFF"/>
                </a:solidFill>
                <a:latin typeface="Myriad Pro Cond"/>
                <a:cs typeface="Myriad Pro Cond"/>
              </a:rPr>
              <a:t> </a:t>
            </a:r>
            <a:r>
              <a:rPr lang="en-US" sz="3600" dirty="0" err="1">
                <a:solidFill>
                  <a:srgbClr val="FFFFFF"/>
                </a:solidFill>
                <a:latin typeface="Myriad Pro Cond"/>
                <a:cs typeface="Myriad Pro Cond"/>
              </a:rPr>
              <a:t>incondicionales</a:t>
            </a:r>
            <a:r>
              <a:rPr lang="en-US" sz="3600" dirty="0">
                <a:solidFill>
                  <a:srgbClr val="FFFFFF"/>
                </a:solidFill>
                <a:latin typeface="Myriad Pro Cond"/>
                <a:cs typeface="Myriad Pro Cond"/>
              </a:rPr>
              <a:t> de dos </a:t>
            </a:r>
            <a:r>
              <a:rPr lang="en-US" sz="3600" dirty="0" err="1">
                <a:solidFill>
                  <a:srgbClr val="FFFFFF"/>
                </a:solidFill>
                <a:latin typeface="Myriad Pro Cond"/>
                <a:cs typeface="Myriad Pro Cond"/>
              </a:rPr>
              <a:t>vías</a:t>
            </a:r>
            <a:r>
              <a:rPr lang="en-US" sz="3600" dirty="0">
                <a:solidFill>
                  <a:srgbClr val="FFFFFF"/>
                </a:solidFill>
                <a:latin typeface="Myriad Pro Cond"/>
                <a:cs typeface="Myriad Pro Cond"/>
              </a:rPr>
              <a:t>. </a:t>
            </a:r>
          </a:p>
          <a:p>
            <a:pPr marL="0" indent="0">
              <a:lnSpc>
                <a:spcPct val="110000"/>
              </a:lnSpc>
              <a:buNone/>
            </a:pPr>
            <a:endParaRPr lang="en-US" sz="3600" dirty="0">
              <a:solidFill>
                <a:srgbClr val="FFFFFF"/>
              </a:solidFill>
              <a:latin typeface="Myriad Pro Cond"/>
              <a:cs typeface="Myriad Pro Cond"/>
            </a:endParaRPr>
          </a:p>
        </p:txBody>
      </p:sp>
      <p:pic>
        <p:nvPicPr>
          <p:cNvPr id="5" name="Picture 2" descr="C:\Users\ArraisR\Documents\Backgrounds\BACKGROUND\883209_35019427.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267968" y="4700976"/>
            <a:ext cx="2876032" cy="215702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8483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AbusePrevention_PP_07.jpe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1" y="0"/>
            <a:ext cx="9167522" cy="6858000"/>
          </a:xfrm>
          <a:prstGeom prst="rect">
            <a:avLst/>
          </a:prstGeom>
        </p:spPr>
      </p:pic>
      <p:sp>
        <p:nvSpPr>
          <p:cNvPr id="2" name="Title 1"/>
          <p:cNvSpPr>
            <a:spLocks noGrp="1"/>
          </p:cNvSpPr>
          <p:nvPr>
            <p:ph type="title"/>
          </p:nvPr>
        </p:nvSpPr>
        <p:spPr>
          <a:xfrm>
            <a:off x="705632" y="1262352"/>
            <a:ext cx="4045705" cy="1143000"/>
          </a:xfrm>
        </p:spPr>
        <p:txBody>
          <a:bodyPr>
            <a:normAutofit fontScale="90000"/>
          </a:bodyPr>
          <a:lstStyle/>
          <a:p>
            <a:pPr algn="dist"/>
            <a:r>
              <a:rPr lang="en-US" b="1" dirty="0" smtClean="0">
                <a:solidFill>
                  <a:srgbClr val="953735"/>
                </a:solidFill>
                <a:latin typeface="Myriad Pro Cond"/>
                <a:cs typeface="Myriad Pro Cond"/>
              </a:rPr>
              <a:t>HABILITACION</a:t>
            </a:r>
            <a:endParaRPr lang="en-US" b="1" dirty="0">
              <a:solidFill>
                <a:srgbClr val="953735"/>
              </a:solidFill>
              <a:latin typeface="Myriad Pro Cond"/>
              <a:cs typeface="Myriad Pro Cond"/>
            </a:endParaRPr>
          </a:p>
        </p:txBody>
      </p:sp>
      <p:sp>
        <p:nvSpPr>
          <p:cNvPr id="3" name="Content Placeholder 2"/>
          <p:cNvSpPr>
            <a:spLocks noGrp="1"/>
          </p:cNvSpPr>
          <p:nvPr>
            <p:ph idx="1"/>
          </p:nvPr>
        </p:nvSpPr>
        <p:spPr>
          <a:xfrm>
            <a:off x="457200" y="2423295"/>
            <a:ext cx="8229600" cy="4525963"/>
          </a:xfrm>
        </p:spPr>
        <p:txBody>
          <a:bodyPr>
            <a:normAutofit fontScale="92500" lnSpcReduction="10000"/>
          </a:bodyPr>
          <a:lstStyle/>
          <a:p>
            <a:pPr marL="0" indent="0">
              <a:lnSpc>
                <a:spcPct val="110000"/>
              </a:lnSpc>
              <a:buNone/>
            </a:pPr>
            <a:r>
              <a:rPr lang="en-US" dirty="0" err="1" smtClean="0">
                <a:solidFill>
                  <a:srgbClr val="FFFFFF"/>
                </a:solidFill>
                <a:latin typeface="Myriad Pro Cond"/>
                <a:cs typeface="Myriad Pro Cond"/>
              </a:rPr>
              <a:t>Habilitación</a:t>
            </a:r>
            <a:r>
              <a:rPr lang="en-US" dirty="0" smtClean="0">
                <a:solidFill>
                  <a:srgbClr val="FFFFFF"/>
                </a:solidFill>
                <a:latin typeface="Myriad Pro Cond"/>
                <a:cs typeface="Myriad Pro Cond"/>
              </a:rPr>
              <a:t> o </a:t>
            </a:r>
            <a:r>
              <a:rPr lang="en-US" dirty="0" err="1" smtClean="0">
                <a:solidFill>
                  <a:srgbClr val="FFFFFF"/>
                </a:solidFill>
                <a:latin typeface="Myriad Pro Cond"/>
                <a:cs typeface="Myriad Pro Cond"/>
              </a:rPr>
              <a:t>empoderamiento</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es</a:t>
            </a:r>
            <a:r>
              <a:rPr lang="en-US" dirty="0" smtClean="0">
                <a:solidFill>
                  <a:srgbClr val="FFFFFF"/>
                </a:solidFill>
                <a:latin typeface="Myriad Pro Cond"/>
                <a:cs typeface="Myriad Pro Cond"/>
              </a:rPr>
              <a:t> un </a:t>
            </a:r>
            <a:r>
              <a:rPr lang="en-US" dirty="0" err="1" smtClean="0">
                <a:solidFill>
                  <a:srgbClr val="FFFFFF"/>
                </a:solidFill>
                <a:latin typeface="Myriad Pro Cond"/>
                <a:cs typeface="Myriad Pro Cond"/>
              </a:rPr>
              <a:t>concepto</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bíblico</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tiene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ver</a:t>
            </a:r>
            <a:r>
              <a:rPr lang="en-US" dirty="0" smtClean="0">
                <a:solidFill>
                  <a:srgbClr val="FFFFFF"/>
                </a:solidFill>
                <a:latin typeface="Myriad Pro Cond"/>
                <a:cs typeface="Myriad Pro Cond"/>
              </a:rPr>
              <a:t> con el </a:t>
            </a:r>
            <a:r>
              <a:rPr lang="en-US" dirty="0" err="1" smtClean="0">
                <a:solidFill>
                  <a:srgbClr val="FFFFFF"/>
                </a:solidFill>
                <a:latin typeface="Myriad Pro Cond"/>
                <a:cs typeface="Myriad Pro Cond"/>
              </a:rPr>
              <a:t>uso</a:t>
            </a:r>
            <a:r>
              <a:rPr lang="en-US" dirty="0" smtClean="0">
                <a:solidFill>
                  <a:srgbClr val="FFFFFF"/>
                </a:solidFill>
                <a:latin typeface="Myriad Pro Cond"/>
                <a:cs typeface="Myriad Pro Cond"/>
              </a:rPr>
              <a:t> del </a:t>
            </a:r>
            <a:r>
              <a:rPr lang="en-US" dirty="0" err="1" smtClean="0">
                <a:solidFill>
                  <a:srgbClr val="FFFFFF"/>
                </a:solidFill>
                <a:latin typeface="Myriad Pro Cond"/>
                <a:cs typeface="Myriad Pro Cond"/>
              </a:rPr>
              <a:t>poder</a:t>
            </a:r>
            <a:r>
              <a:rPr lang="en-US" dirty="0" smtClean="0">
                <a:solidFill>
                  <a:srgbClr val="FFFFFF"/>
                </a:solidFill>
                <a:latin typeface="Myriad Pro Cond"/>
                <a:cs typeface="Myriad Pro Cond"/>
              </a:rPr>
              <a:t>, el </a:t>
            </a:r>
            <a:r>
              <a:rPr lang="en-US" dirty="0" err="1" smtClean="0">
                <a:solidFill>
                  <a:srgbClr val="FFFFFF"/>
                </a:solidFill>
                <a:latin typeface="Myriad Pro Cond"/>
                <a:cs typeface="Myriad Pro Cond"/>
              </a:rPr>
              <a:t>cual</a:t>
            </a:r>
            <a:r>
              <a:rPr lang="en-US" dirty="0" smtClean="0">
                <a:solidFill>
                  <a:srgbClr val="FFFFFF"/>
                </a:solidFill>
                <a:latin typeface="Myriad Pro Cond"/>
                <a:cs typeface="Myriad Pro Cond"/>
              </a:rPr>
              <a:t>, sin </a:t>
            </a:r>
            <a:r>
              <a:rPr lang="en-US" dirty="0" err="1" smtClean="0">
                <a:solidFill>
                  <a:srgbClr val="FFFFFF"/>
                </a:solidFill>
                <a:latin typeface="Myriad Pro Cond"/>
                <a:cs typeface="Myriad Pro Cond"/>
              </a:rPr>
              <a:t>exepción</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es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contrario</a:t>
            </a:r>
            <a:r>
              <a:rPr lang="en-US" dirty="0" smtClean="0">
                <a:solidFill>
                  <a:srgbClr val="FFFFFF"/>
                </a:solidFill>
                <a:latin typeface="Myriad Pro Cond"/>
                <a:cs typeface="Myriad Pro Cond"/>
              </a:rPr>
              <a:t> al </a:t>
            </a:r>
            <a:r>
              <a:rPr lang="en-US" dirty="0" err="1" smtClean="0">
                <a:solidFill>
                  <a:srgbClr val="FFFFFF"/>
                </a:solidFill>
                <a:latin typeface="Myriad Pro Cond"/>
                <a:cs typeface="Myriad Pro Cond"/>
              </a:rPr>
              <a:t>uso</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común</a:t>
            </a:r>
            <a:r>
              <a:rPr lang="en-US" dirty="0" smtClean="0">
                <a:solidFill>
                  <a:srgbClr val="FFFFFF"/>
                </a:solidFill>
                <a:latin typeface="Myriad Pro Cond"/>
                <a:cs typeface="Myriad Pro Cond"/>
              </a:rPr>
              <a:t> del </a:t>
            </a:r>
            <a:r>
              <a:rPr lang="en-US" dirty="0" err="1" smtClean="0">
                <a:solidFill>
                  <a:srgbClr val="FFFFFF"/>
                </a:solidFill>
                <a:latin typeface="Myriad Pro Cond"/>
                <a:cs typeface="Myriad Pro Cond"/>
              </a:rPr>
              <a:t>poder</a:t>
            </a:r>
            <a:r>
              <a:rPr lang="en-US" dirty="0" smtClean="0">
                <a:solidFill>
                  <a:srgbClr val="FFFFFF"/>
                </a:solidFill>
                <a:latin typeface="Myriad Pro Cond"/>
                <a:cs typeface="Myriad Pro Cond"/>
              </a:rPr>
              <a:t> en la </a:t>
            </a:r>
            <a:r>
              <a:rPr lang="en-US" dirty="0" err="1" smtClean="0">
                <a:solidFill>
                  <a:srgbClr val="FFFFFF"/>
                </a:solidFill>
                <a:latin typeface="Myriad Pro Cond"/>
                <a:cs typeface="Myriad Pro Cond"/>
              </a:rPr>
              <a:t>familia</a:t>
            </a:r>
            <a:r>
              <a:rPr lang="en-US" dirty="0" smtClean="0">
                <a:solidFill>
                  <a:srgbClr val="FFFFFF"/>
                </a:solidFill>
                <a:latin typeface="Myriad Pro Cond"/>
                <a:cs typeface="Myriad Pro Cond"/>
              </a:rPr>
              <a:t> y la </a:t>
            </a:r>
            <a:r>
              <a:rPr lang="en-US" dirty="0" err="1" smtClean="0">
                <a:solidFill>
                  <a:srgbClr val="FFFFFF"/>
                </a:solidFill>
                <a:latin typeface="Myriad Pro Cond"/>
                <a:cs typeface="Myriad Pro Cond"/>
              </a:rPr>
              <a:t>sociedad</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Es</a:t>
            </a:r>
            <a:r>
              <a:rPr lang="en-US" dirty="0" smtClean="0">
                <a:solidFill>
                  <a:srgbClr val="FFFFFF"/>
                </a:solidFill>
                <a:latin typeface="Myriad Pro Cond"/>
                <a:cs typeface="Myriad Pro Cond"/>
              </a:rPr>
              <a:t> el </a:t>
            </a:r>
            <a:r>
              <a:rPr lang="en-US" dirty="0" err="1" smtClean="0">
                <a:solidFill>
                  <a:srgbClr val="FFFFFF"/>
                </a:solidFill>
                <a:latin typeface="Myriad Pro Cond"/>
                <a:cs typeface="Myriad Pro Cond"/>
              </a:rPr>
              <a:t>proceso</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activo</a:t>
            </a:r>
            <a:r>
              <a:rPr lang="en-US" dirty="0" smtClean="0">
                <a:solidFill>
                  <a:srgbClr val="FFFFFF"/>
                </a:solidFill>
                <a:latin typeface="Myriad Pro Cond"/>
                <a:cs typeface="Myriad Pro Cond"/>
              </a:rPr>
              <a:t> e </a:t>
            </a:r>
            <a:r>
              <a:rPr lang="en-US" dirty="0" err="1" smtClean="0">
                <a:solidFill>
                  <a:srgbClr val="FFFFFF"/>
                </a:solidFill>
                <a:latin typeface="Myriad Pro Cond"/>
                <a:cs typeface="Myriad Pro Cond"/>
              </a:rPr>
              <a:t>intencional</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habilitar</a:t>
            </a:r>
            <a:r>
              <a:rPr lang="en-US" dirty="0" smtClean="0">
                <a:solidFill>
                  <a:srgbClr val="FFFFFF"/>
                </a:solidFill>
                <a:latin typeface="Myriad Pro Cond"/>
                <a:cs typeface="Myriad Pro Cond"/>
              </a:rPr>
              <a:t> a </a:t>
            </a:r>
            <a:r>
              <a:rPr lang="en-US" dirty="0" err="1" smtClean="0">
                <a:solidFill>
                  <a:srgbClr val="FFFFFF"/>
                </a:solidFill>
                <a:latin typeface="Myriad Pro Cond"/>
                <a:cs typeface="Myriad Pro Cond"/>
              </a:rPr>
              <a:t>otra</a:t>
            </a:r>
            <a:r>
              <a:rPr lang="en-US" dirty="0" smtClean="0">
                <a:solidFill>
                  <a:srgbClr val="FFFFFF"/>
                </a:solidFill>
                <a:latin typeface="Myriad Pro Cond"/>
                <a:cs typeface="Myriad Pro Cond"/>
              </a:rPr>
              <a:t> persona </a:t>
            </a:r>
            <a:r>
              <a:rPr lang="en-US" dirty="0" err="1" smtClean="0">
                <a:solidFill>
                  <a:srgbClr val="FFFFFF"/>
                </a:solidFill>
                <a:latin typeface="Myriad Pro Cond"/>
                <a:cs typeface="Myriad Pro Cond"/>
              </a:rPr>
              <a:t>para</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adquiera</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poder</a:t>
            </a:r>
            <a:r>
              <a:rPr lang="en-US" dirty="0" smtClean="0">
                <a:solidFill>
                  <a:srgbClr val="FFFFFF"/>
                </a:solidFill>
                <a:latin typeface="Myriad Pro Cond"/>
                <a:cs typeface="Myriad Pro Cond"/>
              </a:rPr>
              <a:t>. La persona </a:t>
            </a:r>
            <a:r>
              <a:rPr lang="en-US" dirty="0" err="1" smtClean="0">
                <a:solidFill>
                  <a:srgbClr val="FFFFFF"/>
                </a:solidFill>
                <a:latin typeface="Myriad Pro Cond"/>
                <a:cs typeface="Myriad Pro Cond"/>
              </a:rPr>
              <a:t>empoderada</a:t>
            </a:r>
            <a:r>
              <a:rPr lang="en-US" dirty="0" smtClean="0">
                <a:solidFill>
                  <a:srgbClr val="FFFFFF"/>
                </a:solidFill>
                <a:latin typeface="Myriad Pro Cond"/>
                <a:cs typeface="Myriad Pro Cond"/>
              </a:rPr>
              <a:t> ha </a:t>
            </a:r>
            <a:r>
              <a:rPr lang="en-US" dirty="0" err="1" smtClean="0">
                <a:solidFill>
                  <a:srgbClr val="FFFFFF"/>
                </a:solidFill>
                <a:latin typeface="Myriad Pro Cond"/>
                <a:cs typeface="Myriad Pro Cond"/>
              </a:rPr>
              <a:t>obtenido</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poder</a:t>
            </a:r>
            <a:r>
              <a:rPr lang="en-US" dirty="0" smtClean="0">
                <a:solidFill>
                  <a:srgbClr val="FFFFFF"/>
                </a:solidFill>
                <a:latin typeface="Myriad Pro Cond"/>
                <a:cs typeface="Myriad Pro Cond"/>
              </a:rPr>
              <a:t> a </a:t>
            </a:r>
            <a:r>
              <a:rPr lang="en-US" dirty="0" err="1" smtClean="0">
                <a:solidFill>
                  <a:srgbClr val="FFFFFF"/>
                </a:solidFill>
                <a:latin typeface="Myriad Pro Cond"/>
                <a:cs typeface="Myriad Pro Cond"/>
              </a:rPr>
              <a:t>través</a:t>
            </a:r>
            <a:r>
              <a:rPr lang="en-US" dirty="0" smtClean="0">
                <a:solidFill>
                  <a:srgbClr val="FFFFFF"/>
                </a:solidFill>
                <a:latin typeface="Myriad Pro Cond"/>
                <a:cs typeface="Myriad Pro Cond"/>
              </a:rPr>
              <a:t> de la </a:t>
            </a:r>
            <a:r>
              <a:rPr lang="en-US" dirty="0" err="1" smtClean="0">
                <a:solidFill>
                  <a:srgbClr val="FFFFFF"/>
                </a:solidFill>
                <a:latin typeface="Myriad Pro Cond"/>
                <a:cs typeface="Myriad Pro Cond"/>
              </a:rPr>
              <a:t>cunducta</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alentadora</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otra</a:t>
            </a:r>
            <a:r>
              <a:rPr lang="en-US" dirty="0" smtClean="0">
                <a:solidFill>
                  <a:srgbClr val="FFFFFF"/>
                </a:solidFill>
                <a:latin typeface="Myriad Pro Cond"/>
                <a:cs typeface="Myriad Pro Cond"/>
              </a:rPr>
              <a:t>. </a:t>
            </a:r>
          </a:p>
          <a:p>
            <a:pPr marL="0" indent="0">
              <a:lnSpc>
                <a:spcPct val="110000"/>
              </a:lnSpc>
              <a:buNone/>
            </a:pPr>
            <a:r>
              <a:rPr lang="en-US" dirty="0" smtClean="0">
                <a:solidFill>
                  <a:srgbClr val="FFFFFF"/>
                </a:solidFill>
                <a:latin typeface="Myriad Pro Cond"/>
                <a:cs typeface="Myriad Pro Cond"/>
              </a:rPr>
              <a:t>(1 </a:t>
            </a:r>
            <a:r>
              <a:rPr lang="en-US" dirty="0" err="1" smtClean="0">
                <a:solidFill>
                  <a:srgbClr val="FFFFFF"/>
                </a:solidFill>
                <a:latin typeface="Myriad Pro Cond"/>
                <a:cs typeface="Myriad Pro Cond"/>
              </a:rPr>
              <a:t>Corintios</a:t>
            </a:r>
            <a:r>
              <a:rPr lang="en-US" dirty="0" smtClean="0">
                <a:solidFill>
                  <a:srgbClr val="FFFFFF"/>
                </a:solidFill>
                <a:latin typeface="Myriad Pro Cond"/>
                <a:cs typeface="Myriad Pro Cond"/>
              </a:rPr>
              <a:t> 13:4-6) </a:t>
            </a: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xmlns="" val="1808566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busePrevention_PP_07.jpe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1" y="0"/>
            <a:ext cx="9167522" cy="6858000"/>
          </a:xfrm>
          <a:prstGeom prst="rect">
            <a:avLst/>
          </a:prstGeom>
        </p:spPr>
      </p:pic>
      <p:sp>
        <p:nvSpPr>
          <p:cNvPr id="2" name="Title 1"/>
          <p:cNvSpPr>
            <a:spLocks noGrp="1"/>
          </p:cNvSpPr>
          <p:nvPr>
            <p:ph type="title"/>
          </p:nvPr>
        </p:nvSpPr>
        <p:spPr>
          <a:xfrm>
            <a:off x="1081906" y="1238835"/>
            <a:ext cx="3645924" cy="1143000"/>
          </a:xfrm>
        </p:spPr>
        <p:txBody>
          <a:bodyPr/>
          <a:lstStyle/>
          <a:p>
            <a:pPr algn="dist"/>
            <a:r>
              <a:rPr lang="en-US" b="1" dirty="0" smtClean="0">
                <a:solidFill>
                  <a:schemeClr val="accent2">
                    <a:lumMod val="75000"/>
                  </a:schemeClr>
                </a:solidFill>
                <a:latin typeface="Myriad Pro Cond"/>
                <a:cs typeface="Myriad Pro Cond"/>
              </a:rPr>
              <a:t>INTIMIDAD</a:t>
            </a:r>
            <a:endParaRPr lang="en-US" b="1" dirty="0">
              <a:solidFill>
                <a:schemeClr val="accent2">
                  <a:lumMod val="75000"/>
                </a:schemeClr>
              </a:solidFill>
              <a:latin typeface="Myriad Pro Cond"/>
              <a:cs typeface="Myriad Pro Cond"/>
            </a:endParaRPr>
          </a:p>
        </p:txBody>
      </p:sp>
      <p:sp>
        <p:nvSpPr>
          <p:cNvPr id="3" name="Content Placeholder 2"/>
          <p:cNvSpPr>
            <a:spLocks noGrp="1"/>
          </p:cNvSpPr>
          <p:nvPr>
            <p:ph idx="1"/>
          </p:nvPr>
        </p:nvSpPr>
        <p:spPr>
          <a:xfrm>
            <a:off x="870208" y="2776051"/>
            <a:ext cx="7628416" cy="2446262"/>
          </a:xfrm>
        </p:spPr>
        <p:txBody>
          <a:bodyPr>
            <a:normAutofit/>
          </a:bodyPr>
          <a:lstStyle/>
          <a:p>
            <a:pPr marL="0" indent="0">
              <a:lnSpc>
                <a:spcPct val="110000"/>
              </a:lnSpc>
              <a:buNone/>
            </a:pPr>
            <a:r>
              <a:rPr lang="en-US" sz="3600" dirty="0" err="1" smtClean="0">
                <a:solidFill>
                  <a:srgbClr val="FFFFFF"/>
                </a:solidFill>
                <a:latin typeface="Myriad Pro Cond"/>
                <a:cs typeface="Myriad Pro Cond"/>
              </a:rPr>
              <a:t>Intimidad</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significa</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conocer</a:t>
            </a:r>
            <a:r>
              <a:rPr lang="en-US" sz="3600" dirty="0" smtClean="0">
                <a:solidFill>
                  <a:srgbClr val="FFFFFF"/>
                </a:solidFill>
                <a:latin typeface="Myriad Pro Cond"/>
                <a:cs typeface="Myriad Pro Cond"/>
              </a:rPr>
              <a:t> a </a:t>
            </a:r>
            <a:r>
              <a:rPr lang="en-US" sz="3600" dirty="0" err="1" smtClean="0">
                <a:solidFill>
                  <a:srgbClr val="FFFFFF"/>
                </a:solidFill>
                <a:latin typeface="Myriad Pro Cond"/>
                <a:cs typeface="Myriad Pro Cond"/>
              </a:rPr>
              <a:t>alquien</a:t>
            </a:r>
            <a:r>
              <a:rPr lang="en-US" sz="3600" dirty="0" smtClean="0">
                <a:solidFill>
                  <a:srgbClr val="FFFFFF"/>
                </a:solidFill>
                <a:latin typeface="Myriad Pro Cond"/>
                <a:cs typeface="Myriad Pro Cond"/>
              </a:rPr>
              <a:t> y </a:t>
            </a:r>
            <a:r>
              <a:rPr lang="en-US" sz="3600" dirty="0" err="1" smtClean="0">
                <a:solidFill>
                  <a:srgbClr val="FFFFFF"/>
                </a:solidFill>
                <a:latin typeface="Myriad Pro Cond"/>
                <a:cs typeface="Myriad Pro Cond"/>
              </a:rPr>
              <a:t>ser</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conocido</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por</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esa</a:t>
            </a:r>
            <a:r>
              <a:rPr lang="en-US" sz="3600" dirty="0" smtClean="0">
                <a:solidFill>
                  <a:srgbClr val="FFFFFF"/>
                </a:solidFill>
                <a:latin typeface="Myriad Pro Cond"/>
                <a:cs typeface="Myriad Pro Cond"/>
              </a:rPr>
              <a:t> persona en </a:t>
            </a:r>
            <a:r>
              <a:rPr lang="en-US" sz="3600" dirty="0" err="1" smtClean="0">
                <a:solidFill>
                  <a:srgbClr val="FFFFFF"/>
                </a:solidFill>
                <a:latin typeface="Myriad Pro Cond"/>
                <a:cs typeface="Myriad Pro Cond"/>
              </a:rPr>
              <a:t>una</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relación</a:t>
            </a:r>
            <a:r>
              <a:rPr lang="en-US" sz="3600" dirty="0" smtClean="0">
                <a:solidFill>
                  <a:srgbClr val="FFFFFF"/>
                </a:solidFill>
                <a:latin typeface="Myriad Pro Cond"/>
                <a:cs typeface="Myriad Pro Cond"/>
              </a:rPr>
              <a:t> de </a:t>
            </a:r>
            <a:r>
              <a:rPr lang="en-US" sz="3600" dirty="0" err="1" smtClean="0">
                <a:solidFill>
                  <a:srgbClr val="FFFFFF"/>
                </a:solidFill>
                <a:latin typeface="Myriad Pro Cond"/>
                <a:cs typeface="Myriad Pro Cond"/>
              </a:rPr>
              <a:t>pacto</a:t>
            </a:r>
            <a:r>
              <a:rPr lang="en-US" sz="3600" dirty="0" smtClean="0">
                <a:solidFill>
                  <a:srgbClr val="FFFFFF"/>
                </a:solidFill>
                <a:latin typeface="Myriad Pro Cond"/>
                <a:cs typeface="Myriad Pro Cond"/>
              </a:rPr>
              <a:t>. </a:t>
            </a:r>
            <a:endParaRPr lang="en-US" sz="3600" dirty="0">
              <a:solidFill>
                <a:srgbClr val="FFFFFF"/>
              </a:solidFill>
              <a:latin typeface="Myriad Pro Cond"/>
              <a:cs typeface="Myriad Pro Cond"/>
            </a:endParaRPr>
          </a:p>
          <a:p>
            <a:pPr>
              <a:lnSpc>
                <a:spcPct val="110000"/>
              </a:lnSpc>
            </a:pPr>
            <a:endParaRPr lang="en-US" sz="2800" dirty="0">
              <a:solidFill>
                <a:srgbClr val="FFFFFF"/>
              </a:solidFill>
              <a:latin typeface="Myriad Pro Cond"/>
              <a:cs typeface="Myriad Pro Cond"/>
            </a:endParaRPr>
          </a:p>
        </p:txBody>
      </p:sp>
    </p:spTree>
    <p:extLst>
      <p:ext uri="{BB962C8B-B14F-4D97-AF65-F5344CB8AC3E}">
        <p14:creationId xmlns:p14="http://schemas.microsoft.com/office/powerpoint/2010/main" xmlns="" val="2223280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2.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1"/>
            <a:ext cx="9144000" cy="7054950"/>
          </a:xfrm>
          <a:prstGeom prst="rect">
            <a:avLst/>
          </a:prstGeom>
        </p:spPr>
      </p:pic>
      <p:sp>
        <p:nvSpPr>
          <p:cNvPr id="2" name="Title 1"/>
          <p:cNvSpPr>
            <a:spLocks noGrp="1"/>
          </p:cNvSpPr>
          <p:nvPr>
            <p:ph type="title"/>
          </p:nvPr>
        </p:nvSpPr>
        <p:spPr>
          <a:xfrm>
            <a:off x="2375673" y="2859817"/>
            <a:ext cx="4233878" cy="1143000"/>
          </a:xfrm>
          <a:effectLst>
            <a:outerShdw blurRad="50800" dist="38100" dir="10800000" algn="r" rotWithShape="0">
              <a:prstClr val="black">
                <a:alpha val="40000"/>
              </a:prstClr>
            </a:outerShdw>
          </a:effectLst>
        </p:spPr>
        <p:txBody>
          <a:bodyPr>
            <a:normAutofit fontScale="90000"/>
          </a:bodyPr>
          <a:lstStyle/>
          <a:p>
            <a:pPr algn="dist"/>
            <a:r>
              <a:rPr lang="en-US" b="1" dirty="0" smtClean="0">
                <a:solidFill>
                  <a:schemeClr val="bg1"/>
                </a:solidFill>
                <a:latin typeface="Myriad Pro Cond"/>
                <a:cs typeface="Myriad Pro Cond"/>
              </a:rPr>
              <a:t>EN EL AMOR</a:t>
            </a:r>
            <a:r>
              <a:rPr lang="en-US" dirty="0" smtClean="0">
                <a:solidFill>
                  <a:srgbClr val="FF6600"/>
                </a:solidFill>
                <a:latin typeface="Myriad Pro Cond"/>
                <a:cs typeface="Myriad Pro Cond"/>
              </a:rPr>
              <a:t> </a:t>
            </a:r>
            <a:r>
              <a:rPr lang="en-US" b="1" dirty="0" smtClean="0">
                <a:solidFill>
                  <a:srgbClr val="FF6600"/>
                </a:solidFill>
                <a:latin typeface="Myriad Pro Cond"/>
                <a:cs typeface="Myriad Pro Cond"/>
              </a:rPr>
              <a:t>NO HAY  </a:t>
            </a:r>
            <a:r>
              <a:rPr lang="en-US" b="1" dirty="0" smtClean="0">
                <a:solidFill>
                  <a:srgbClr val="FFFFFF"/>
                </a:solidFill>
                <a:latin typeface="Myriad Pro Cond"/>
                <a:cs typeface="Myriad Pro Cond"/>
              </a:rPr>
              <a:t>MIEDO!</a:t>
            </a:r>
            <a:endParaRPr lang="en-US" dirty="0">
              <a:solidFill>
                <a:srgbClr val="FFFFFF"/>
              </a:solidFill>
              <a:latin typeface="Myriad Pro Cond"/>
              <a:cs typeface="Myriad Pro Cond"/>
            </a:endParaRPr>
          </a:p>
        </p:txBody>
      </p:sp>
      <p:sp>
        <p:nvSpPr>
          <p:cNvPr id="3" name="Content Placeholder 2"/>
          <p:cNvSpPr>
            <a:spLocks noGrp="1"/>
          </p:cNvSpPr>
          <p:nvPr>
            <p:ph idx="1"/>
          </p:nvPr>
        </p:nvSpPr>
        <p:spPr>
          <a:xfrm>
            <a:off x="1364247" y="4002817"/>
            <a:ext cx="6586032" cy="2855183"/>
          </a:xfrm>
        </p:spPr>
        <p:txBody>
          <a:bodyPr>
            <a:normAutofit/>
          </a:bodyPr>
          <a:lstStyle/>
          <a:p>
            <a:pPr marL="0" indent="0" algn="ctr">
              <a:buNone/>
            </a:pPr>
            <a:r>
              <a:rPr lang="en-US" sz="3600" i="1" dirty="0" smtClean="0">
                <a:solidFill>
                  <a:srgbClr val="FFFFFF"/>
                </a:solidFill>
                <a:latin typeface="Myriad Pro Cond"/>
                <a:cs typeface="Myriad Pro Cond"/>
              </a:rPr>
              <a:t>“En el </a:t>
            </a:r>
            <a:r>
              <a:rPr lang="en-US" sz="3600" i="1" dirty="0" err="1" smtClean="0">
                <a:solidFill>
                  <a:srgbClr val="FFFFFF"/>
                </a:solidFill>
                <a:latin typeface="Myriad Pro Cond"/>
                <a:cs typeface="Myriad Pro Cond"/>
              </a:rPr>
              <a:t>amor</a:t>
            </a:r>
            <a:r>
              <a:rPr lang="en-US" sz="3600" i="1" dirty="0" smtClean="0">
                <a:solidFill>
                  <a:srgbClr val="FFFFFF"/>
                </a:solidFill>
                <a:latin typeface="Myriad Pro Cond"/>
                <a:cs typeface="Myriad Pro Cond"/>
              </a:rPr>
              <a:t> no hay </a:t>
            </a:r>
            <a:r>
              <a:rPr lang="en-US" sz="3600" i="1" dirty="0" err="1" smtClean="0">
                <a:solidFill>
                  <a:srgbClr val="FFFFFF"/>
                </a:solidFill>
                <a:latin typeface="Myriad Pro Cond"/>
                <a:cs typeface="Myriad Pro Cond"/>
              </a:rPr>
              <a:t>temor</a:t>
            </a:r>
            <a:r>
              <a:rPr lang="en-US" sz="3600" i="1" dirty="0" smtClean="0">
                <a:solidFill>
                  <a:srgbClr val="FFFFFF"/>
                </a:solidFill>
                <a:latin typeface="Myriad Pro Cond"/>
                <a:cs typeface="Myriad Pro Cond"/>
              </a:rPr>
              <a:t>. Antes el </a:t>
            </a:r>
            <a:r>
              <a:rPr lang="en-US" sz="3600" i="1" dirty="0" err="1" smtClean="0">
                <a:solidFill>
                  <a:srgbClr val="FFFFFF"/>
                </a:solidFill>
                <a:latin typeface="Myriad Pro Cond"/>
                <a:cs typeface="Myriad Pro Cond"/>
              </a:rPr>
              <a:t>amor</a:t>
            </a:r>
            <a:r>
              <a:rPr lang="en-US" sz="3600" i="1" dirty="0" smtClean="0">
                <a:solidFill>
                  <a:srgbClr val="FFFFFF"/>
                </a:solidFill>
                <a:latin typeface="Myriad Pro Cond"/>
                <a:cs typeface="Myriad Pro Cond"/>
              </a:rPr>
              <a:t> perfecto </a:t>
            </a:r>
            <a:r>
              <a:rPr lang="en-US" sz="3600" i="1" dirty="0" err="1" smtClean="0">
                <a:solidFill>
                  <a:srgbClr val="FFFFFF"/>
                </a:solidFill>
                <a:latin typeface="Myriad Pro Cond"/>
                <a:cs typeface="Myriad Pro Cond"/>
              </a:rPr>
              <a:t>echa</a:t>
            </a:r>
            <a:r>
              <a:rPr lang="en-US" sz="3600" i="1" dirty="0" smtClean="0">
                <a:solidFill>
                  <a:srgbClr val="FFFFFF"/>
                </a:solidFill>
                <a:latin typeface="Myriad Pro Cond"/>
                <a:cs typeface="Myriad Pro Cond"/>
              </a:rPr>
              <a:t> </a:t>
            </a:r>
            <a:r>
              <a:rPr lang="en-US" sz="3600" i="1" dirty="0" err="1" smtClean="0">
                <a:solidFill>
                  <a:srgbClr val="FFFFFF"/>
                </a:solidFill>
                <a:latin typeface="Myriad Pro Cond"/>
                <a:cs typeface="Myriad Pro Cond"/>
              </a:rPr>
              <a:t>fuera</a:t>
            </a:r>
            <a:r>
              <a:rPr lang="en-US" sz="3600" i="1" dirty="0" smtClean="0">
                <a:solidFill>
                  <a:srgbClr val="FFFFFF"/>
                </a:solidFill>
                <a:latin typeface="Myriad Pro Cond"/>
                <a:cs typeface="Myriad Pro Cond"/>
              </a:rPr>
              <a:t> el </a:t>
            </a:r>
            <a:r>
              <a:rPr lang="en-US" sz="3600" i="1" dirty="0" err="1" smtClean="0">
                <a:solidFill>
                  <a:srgbClr val="FFFFFF"/>
                </a:solidFill>
                <a:latin typeface="Myriad Pro Cond"/>
                <a:cs typeface="Myriad Pro Cond"/>
              </a:rPr>
              <a:t>temor</a:t>
            </a:r>
            <a:r>
              <a:rPr lang="en-US" sz="3600" i="1" dirty="0" smtClean="0">
                <a:solidFill>
                  <a:srgbClr val="FFFFFF"/>
                </a:solidFill>
                <a:latin typeface="Myriad Pro Cond"/>
                <a:cs typeface="Myriad Pro Cond"/>
              </a:rPr>
              <a:t>” .	</a:t>
            </a:r>
          </a:p>
          <a:p>
            <a:pPr marL="0" indent="0" algn="ctr">
              <a:buNone/>
            </a:pPr>
            <a:r>
              <a:rPr lang="en-US" sz="3600" i="1" dirty="0" smtClean="0">
                <a:solidFill>
                  <a:srgbClr val="FFFFFF"/>
                </a:solidFill>
                <a:latin typeface="Myriad Pro Cond"/>
                <a:cs typeface="Myriad Pro Cond"/>
              </a:rPr>
              <a:t>(1 Juan 4:18)</a:t>
            </a:r>
            <a:endParaRPr lang="en-US" sz="3600" i="1" dirty="0">
              <a:solidFill>
                <a:srgbClr val="FFFFFF"/>
              </a:solidFill>
              <a:latin typeface="Myriad Pro Cond"/>
              <a:cs typeface="Myriad Pro Cond"/>
            </a:endParaRPr>
          </a:p>
          <a:p>
            <a:pPr algn="ct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xmlns="" val="1711804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6.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98023" y="0"/>
            <a:ext cx="9507119" cy="7031434"/>
          </a:xfrm>
          <a:prstGeom prst="rect">
            <a:avLst/>
          </a:prstGeom>
        </p:spPr>
      </p:pic>
      <p:sp>
        <p:nvSpPr>
          <p:cNvPr id="3" name="Content Placeholder 2"/>
          <p:cNvSpPr>
            <a:spLocks noGrp="1"/>
          </p:cNvSpPr>
          <p:nvPr>
            <p:ph idx="1"/>
          </p:nvPr>
        </p:nvSpPr>
        <p:spPr>
          <a:xfrm>
            <a:off x="269023" y="736855"/>
            <a:ext cx="7751823" cy="4525963"/>
          </a:xfrm>
        </p:spPr>
        <p:txBody>
          <a:bodyPr>
            <a:noAutofit/>
          </a:bodyPr>
          <a:lstStyle/>
          <a:p>
            <a:pPr marL="0" indent="0">
              <a:buNone/>
            </a:pPr>
            <a:r>
              <a:rPr lang="en-US" dirty="0" smtClean="0">
                <a:solidFill>
                  <a:schemeClr val="bg1"/>
                </a:solidFill>
                <a:latin typeface="Myriad Pro Cond"/>
                <a:cs typeface="Myriad Pro Cond"/>
              </a:rPr>
              <a:t>¨Pero el fruto del Espíritu es: </a:t>
            </a:r>
            <a:r>
              <a:rPr lang="en-US" dirty="0" smtClean="0">
                <a:solidFill>
                  <a:schemeClr val="bg1"/>
                </a:solidFill>
                <a:latin typeface="Myriad Pro Cond"/>
                <a:cs typeface="Myriad Pro Cond"/>
              </a:rPr>
              <a:t>Amor</a:t>
            </a:r>
            <a:r>
              <a:rPr lang="en-US" dirty="0" smtClean="0">
                <a:solidFill>
                  <a:schemeClr val="bg1"/>
                </a:solidFill>
                <a:latin typeface="Myriad Pro Cond"/>
                <a:cs typeface="Myriad Pro Cond"/>
              </a:rPr>
              <a:t>, gozo, paz, paciencia, benignidad, bondad, fidelidad, mansedumbre, dominio propio. Contra estas virtudes, no hay ley. Pero los que son de Cristo, han crucificado la carne con sus pasiones y malos deseos. Si vivimos en el Espíritu, andemos también en el Espíritu. No seamos vanagloriosos, irritándonos y envidiándonos unos a otros¨. </a:t>
            </a:r>
          </a:p>
          <a:p>
            <a:pPr marL="0" indent="0">
              <a:buNone/>
            </a:pPr>
            <a:r>
              <a:rPr lang="en-US" dirty="0" smtClean="0">
                <a:solidFill>
                  <a:schemeClr val="bg1"/>
                </a:solidFill>
                <a:latin typeface="Myriad Pro Cond"/>
                <a:cs typeface="Myriad Pro Cond"/>
              </a:rPr>
              <a:t>Gálatas 5:22-26 </a:t>
            </a:r>
            <a:endParaRPr lang="en-US" dirty="0">
              <a:solidFill>
                <a:schemeClr val="bg1"/>
              </a:solidFill>
              <a:latin typeface="Myriad Pro Cond"/>
              <a:cs typeface="Myriad Pro Cond"/>
            </a:endParaRPr>
          </a:p>
        </p:txBody>
      </p:sp>
      <p:pic>
        <p:nvPicPr>
          <p:cNvPr id="8" name="Picture 7"/>
          <p:cNvPicPr>
            <a:picLocks noChangeAspect="1"/>
          </p:cNvPicPr>
          <p:nvPr/>
        </p:nvPicPr>
        <p:blipFill>
          <a:blip r:embed="rId4" cstate="email">
            <a:extLst>
              <a:ext uri="{BEBA8EAE-BF5A-486C-A8C5-ECC9F3942E4B}">
                <a14:imgProps xmlns:a14="http://schemas.microsoft.com/office/drawing/2010/main" xmlns="">
                  <a14:imgLayer r:embed="rId5">
                    <a14:imgEffect>
                      <a14:backgroundRemoval t="10000" b="90000" l="10000" r="96750">
                        <a14:foregroundMark x1="96750" y1="10250" x2="96750" y2="10250"/>
                      </a14:backgroundRemoval>
                    </a14:imgEffect>
                  </a14:imgLayer>
                </a14:imgProps>
              </a:ext>
              <a:ext uri="{28A0092B-C50C-407E-A947-70E740481C1C}">
                <a14:useLocalDpi xmlns:a14="http://schemas.microsoft.com/office/drawing/2010/main" xmlns=""/>
              </a:ext>
            </a:extLst>
          </a:blip>
          <a:stretch>
            <a:fillRect/>
          </a:stretch>
        </p:blipFill>
        <p:spPr>
          <a:xfrm>
            <a:off x="5017478" y="4378571"/>
            <a:ext cx="4126522" cy="3094891"/>
          </a:xfrm>
          <a:prstGeom prst="rect">
            <a:avLst/>
          </a:prstGeom>
        </p:spPr>
      </p:pic>
    </p:spTree>
    <p:extLst>
      <p:ext uri="{BB962C8B-B14F-4D97-AF65-F5344CB8AC3E}">
        <p14:creationId xmlns:p14="http://schemas.microsoft.com/office/powerpoint/2010/main" xmlns="" val="1764391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3.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9143999" cy="6857999"/>
          </a:xfrm>
          <a:prstGeom prst="rect">
            <a:avLst/>
          </a:prstGeom>
        </p:spPr>
      </p:pic>
      <p:sp>
        <p:nvSpPr>
          <p:cNvPr id="2" name="Title 1"/>
          <p:cNvSpPr>
            <a:spLocks noGrp="1"/>
          </p:cNvSpPr>
          <p:nvPr>
            <p:ph type="title"/>
          </p:nvPr>
        </p:nvSpPr>
        <p:spPr>
          <a:xfrm>
            <a:off x="4563192" y="1121250"/>
            <a:ext cx="4147130" cy="1143000"/>
          </a:xfrm>
        </p:spPr>
        <p:txBody>
          <a:bodyPr>
            <a:noAutofit/>
          </a:bodyPr>
          <a:lstStyle/>
          <a:p>
            <a:r>
              <a:rPr lang="en-US" dirty="0" smtClean="0">
                <a:solidFill>
                  <a:srgbClr val="E5C10C"/>
                </a:solidFill>
                <a:latin typeface="Myriad Pro Cond"/>
                <a:cs typeface="Myriad Pro Cond"/>
              </a:rPr>
              <a:t>Carta de Pablo a los Gálatas</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715942" y="2940670"/>
            <a:ext cx="7939992" cy="3620464"/>
          </a:xfrm>
        </p:spPr>
        <p:txBody>
          <a:bodyPr>
            <a:normAutofit fontScale="92500" lnSpcReduction="10000"/>
          </a:bodyPr>
          <a:lstStyle/>
          <a:p>
            <a:r>
              <a:rPr lang="en-US" sz="3600" dirty="0" smtClean="0">
                <a:solidFill>
                  <a:schemeClr val="bg1"/>
                </a:solidFill>
                <a:latin typeface="Myriad Pro Cond"/>
                <a:cs typeface="Myriad Pro Cond"/>
              </a:rPr>
              <a:t>Defender su </a:t>
            </a:r>
            <a:r>
              <a:rPr lang="en-US" sz="3600" dirty="0" smtClean="0">
                <a:solidFill>
                  <a:srgbClr val="FFFF00"/>
                </a:solidFill>
                <a:latin typeface="Myriad Pro Cond"/>
                <a:cs typeface="Myriad Pro Cond"/>
              </a:rPr>
              <a:t>autoriad </a:t>
            </a:r>
            <a:r>
              <a:rPr lang="en-US" sz="3600" dirty="0" smtClean="0">
                <a:solidFill>
                  <a:schemeClr val="bg1"/>
                </a:solidFill>
                <a:latin typeface="Myriad Pro Cond"/>
                <a:cs typeface="Myriad Pro Cond"/>
              </a:rPr>
              <a:t>como apóstol.</a:t>
            </a:r>
          </a:p>
          <a:p>
            <a:r>
              <a:rPr lang="en-US" sz="3600" dirty="0" smtClean="0">
                <a:solidFill>
                  <a:schemeClr val="bg1"/>
                </a:solidFill>
                <a:latin typeface="Myriad Pro Cond"/>
                <a:cs typeface="Myriad Pro Cond"/>
              </a:rPr>
              <a:t>El estaba </a:t>
            </a:r>
            <a:r>
              <a:rPr lang="en-US" sz="3600" dirty="0" smtClean="0">
                <a:solidFill>
                  <a:srgbClr val="E5C10C"/>
                </a:solidFill>
                <a:latin typeface="Myriad Pro Cond"/>
                <a:cs typeface="Myriad Pro Cond"/>
              </a:rPr>
              <a:t>parado, explicando, y provando </a:t>
            </a:r>
            <a:r>
              <a:rPr lang="en-US" sz="3600" dirty="0" smtClean="0">
                <a:solidFill>
                  <a:schemeClr val="bg1"/>
                </a:solidFill>
                <a:latin typeface="Myriad Pro Cond"/>
                <a:cs typeface="Myriad Pro Cond"/>
              </a:rPr>
              <a:t>el mensaje del evangelio.</a:t>
            </a:r>
          </a:p>
          <a:p>
            <a:r>
              <a:rPr lang="en-US" sz="3600" dirty="0" smtClean="0">
                <a:solidFill>
                  <a:schemeClr val="bg1"/>
                </a:solidFill>
                <a:latin typeface="Myriad Pro Cond"/>
                <a:cs typeface="Myriad Pro Cond"/>
              </a:rPr>
              <a:t>El estaba </a:t>
            </a:r>
            <a:r>
              <a:rPr lang="en-US" sz="3600" dirty="0" smtClean="0">
                <a:solidFill>
                  <a:srgbClr val="E5C10C"/>
                </a:solidFill>
                <a:latin typeface="Myriad Pro Cond"/>
                <a:cs typeface="Myriad Pro Cond"/>
              </a:rPr>
              <a:t>aplicando </a:t>
            </a:r>
            <a:r>
              <a:rPr lang="en-US" sz="3600" dirty="0" smtClean="0">
                <a:solidFill>
                  <a:schemeClr val="bg1"/>
                </a:solidFill>
                <a:latin typeface="Myriad Pro Cond"/>
                <a:cs typeface="Myriad Pro Cond"/>
              </a:rPr>
              <a:t>el mensaje del evangelio a los cristianos de día a día </a:t>
            </a:r>
            <a:r>
              <a:rPr lang="en-US" sz="3600" dirty="0" smtClean="0">
                <a:solidFill>
                  <a:srgbClr val="E5C10C"/>
                </a:solidFill>
                <a:latin typeface="Myriad Pro Cond"/>
                <a:cs typeface="Myriad Pro Cond"/>
              </a:rPr>
              <a:t>viviendo</a:t>
            </a:r>
            <a:r>
              <a:rPr lang="en-US" sz="3600" dirty="0" smtClean="0">
                <a:solidFill>
                  <a:schemeClr val="bg1"/>
                </a:solidFill>
                <a:latin typeface="Myriad Pro Cond"/>
                <a:cs typeface="Myriad Pro Cond"/>
              </a:rPr>
              <a:t> por el poder del Espíritu Santo.</a:t>
            </a:r>
            <a:endParaRPr lang="en-US" sz="3600" dirty="0">
              <a:solidFill>
                <a:schemeClr val="bg1"/>
              </a:solidFill>
              <a:latin typeface="Myriad Pro Cond"/>
              <a:cs typeface="Myriad Pro Cond"/>
            </a:endParaRPr>
          </a:p>
        </p:txBody>
      </p:sp>
    </p:spTree>
    <p:extLst>
      <p:ext uri="{BB962C8B-B14F-4D97-AF65-F5344CB8AC3E}">
        <p14:creationId xmlns:p14="http://schemas.microsoft.com/office/powerpoint/2010/main" xmlns="" val="575472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5.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862563"/>
            <a:ext cx="8229600" cy="1143000"/>
          </a:xfrm>
        </p:spPr>
        <p:txBody>
          <a:bodyPr>
            <a:normAutofit fontScale="90000"/>
          </a:bodyPr>
          <a:lstStyle/>
          <a:p>
            <a:r>
              <a:rPr lang="en-US" dirty="0" smtClean="0">
                <a:solidFill>
                  <a:srgbClr val="E5C10C"/>
                </a:solidFill>
                <a:latin typeface="Myriad Pro Cond"/>
                <a:cs typeface="Myriad Pro Cond"/>
              </a:rPr>
              <a:t>Abuso de las Escrituras y la Teología	</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457200" y="2681976"/>
            <a:ext cx="5550203" cy="3432314"/>
          </a:xfrm>
        </p:spPr>
        <p:txBody>
          <a:bodyPr>
            <a:normAutofit fontScale="85000" lnSpcReduction="20000"/>
          </a:bodyPr>
          <a:lstStyle/>
          <a:p>
            <a:pPr>
              <a:lnSpc>
                <a:spcPct val="110000"/>
              </a:lnSpc>
            </a:pPr>
            <a:r>
              <a:rPr lang="en-US" sz="3600" dirty="0" smtClean="0">
                <a:solidFill>
                  <a:srgbClr val="FFFFFF"/>
                </a:solidFill>
                <a:latin typeface="Myriad Pro Cond"/>
                <a:cs typeface="Myriad Pro Cond"/>
              </a:rPr>
              <a:t>Gálatas nos muestra cómo Dios quiere que vivan sus seguidores. </a:t>
            </a:r>
          </a:p>
          <a:p>
            <a:pPr>
              <a:lnSpc>
                <a:spcPct val="110000"/>
              </a:lnSpc>
            </a:pPr>
            <a:r>
              <a:rPr lang="en-US" sz="3600" dirty="0" smtClean="0">
                <a:solidFill>
                  <a:srgbClr val="FFFFFF"/>
                </a:solidFill>
                <a:latin typeface="Myriad Pro Cond"/>
                <a:cs typeface="Myriad Pro Cond"/>
              </a:rPr>
              <a:t>Tristemente, algunos que profesan seguir a Cristo no tienen las caracterísitcas de Cristo.</a:t>
            </a:r>
          </a:p>
          <a:p>
            <a:pPr>
              <a:lnSpc>
                <a:spcPct val="110000"/>
              </a:lnSpc>
            </a:pPr>
            <a:endParaRPr lang="en-US" sz="3600" dirty="0">
              <a:solidFill>
                <a:srgbClr val="FFFFFF"/>
              </a:solidFill>
              <a:latin typeface="Myriad Pro Cond"/>
              <a:cs typeface="Myriad Pro Cond"/>
            </a:endParaRPr>
          </a:p>
        </p:txBody>
      </p:sp>
      <p:pic>
        <p:nvPicPr>
          <p:cNvPr id="6" name="Picture 5"/>
          <p:cNvPicPr>
            <a:picLocks noChangeAspect="1"/>
          </p:cNvPicPr>
          <p:nvPr/>
        </p:nvPicPr>
        <p:blipFill>
          <a:blip r:embed="rId4"/>
          <a:stretch>
            <a:fillRect/>
          </a:stretch>
        </p:blipFill>
        <p:spPr>
          <a:xfrm>
            <a:off x="5786300" y="3518003"/>
            <a:ext cx="3159241" cy="3159241"/>
          </a:xfrm>
          <a:prstGeom prst="rect">
            <a:avLst/>
          </a:prstGeom>
          <a:ln>
            <a:noFill/>
          </a:ln>
          <a:effectLst>
            <a:softEdge rad="112500"/>
          </a:effectLst>
        </p:spPr>
      </p:pic>
    </p:spTree>
    <p:extLst>
      <p:ext uri="{BB962C8B-B14F-4D97-AF65-F5344CB8AC3E}">
        <p14:creationId xmlns:p14="http://schemas.microsoft.com/office/powerpoint/2010/main" xmlns="" val="3514054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1" y="404446"/>
            <a:ext cx="8229600" cy="1143000"/>
          </a:xfrm>
        </p:spPr>
        <p:txBody>
          <a:bodyPr>
            <a:normAutofit fontScale="90000"/>
          </a:bodyPr>
          <a:lstStyle/>
          <a:p>
            <a:r>
              <a:rPr lang="en-US" dirty="0" smtClean="0">
                <a:solidFill>
                  <a:srgbClr val="E5C10C"/>
                </a:solidFill>
                <a:latin typeface="Myriad Pro Cond"/>
                <a:cs typeface="Myriad Pro Cond"/>
              </a:rPr>
              <a:t>Abuso de las Escrituras y la Teología </a:t>
            </a:r>
            <a:r>
              <a:rPr lang="en-US" dirty="0">
                <a:solidFill>
                  <a:srgbClr val="E5C10C"/>
                </a:solidFill>
                <a:latin typeface="Myriad Pro Cond"/>
                <a:cs typeface="Myriad Pro Cond"/>
              </a:rPr>
              <a:t>	</a:t>
            </a:r>
            <a:endParaRPr lang="en-US" dirty="0"/>
          </a:p>
        </p:txBody>
      </p:sp>
      <p:sp>
        <p:nvSpPr>
          <p:cNvPr id="3" name="Content Placeholder 2"/>
          <p:cNvSpPr>
            <a:spLocks noGrp="1"/>
          </p:cNvSpPr>
          <p:nvPr>
            <p:ph idx="1"/>
          </p:nvPr>
        </p:nvSpPr>
        <p:spPr>
          <a:xfrm>
            <a:off x="457201" y="2182392"/>
            <a:ext cx="5846573" cy="3926172"/>
          </a:xfrm>
        </p:spPr>
        <p:txBody>
          <a:bodyPr>
            <a:noAutofit/>
          </a:bodyPr>
          <a:lstStyle/>
          <a:p>
            <a:r>
              <a:rPr lang="en-US" dirty="0" smtClean="0">
                <a:solidFill>
                  <a:srgbClr val="FFFFFF"/>
                </a:solidFill>
                <a:latin typeface="Myriad Pro Cond"/>
                <a:cs typeface="Myriad Pro Cond"/>
              </a:rPr>
              <a:t>Algunos han utilizado mal las Escrituras y la teología para justificar su conducta abusiva. El amor nunca lastima a otro!</a:t>
            </a:r>
            <a:endParaRPr lang="en-US" dirty="0">
              <a:solidFill>
                <a:srgbClr val="FFFFFF"/>
              </a:solidFill>
              <a:latin typeface="Myriad Pro Cond"/>
              <a:cs typeface="Myriad Pro Cond"/>
            </a:endParaRPr>
          </a:p>
          <a:p>
            <a:r>
              <a:rPr lang="en-US" sz="3600" dirty="0" smtClean="0">
                <a:solidFill>
                  <a:schemeClr val="bg1"/>
                </a:solidFill>
              </a:rPr>
              <a:t>Además, otros ayudadores bien intencionados han usado también mal la Biblia.</a:t>
            </a:r>
            <a:endParaRPr lang="en-US" sz="3600" dirty="0">
              <a:solidFill>
                <a:schemeClr val="bg1"/>
              </a:solidFill>
            </a:endParaRPr>
          </a:p>
        </p:txBody>
      </p:sp>
      <p:pic>
        <p:nvPicPr>
          <p:cNvPr id="5" name="Picture 4"/>
          <p:cNvPicPr>
            <a:picLocks noChangeAspect="1"/>
          </p:cNvPicPr>
          <p:nvPr/>
        </p:nvPicPr>
        <p:blipFill>
          <a:blip r:embed="rId4"/>
          <a:stretch>
            <a:fillRect/>
          </a:stretch>
        </p:blipFill>
        <p:spPr>
          <a:xfrm>
            <a:off x="6007421" y="3739124"/>
            <a:ext cx="2938120" cy="2938120"/>
          </a:xfrm>
          <a:prstGeom prst="rect">
            <a:avLst/>
          </a:prstGeom>
          <a:ln>
            <a:noFill/>
          </a:ln>
          <a:effectLst>
            <a:softEdge rad="112500"/>
          </a:effectLst>
        </p:spPr>
      </p:pic>
    </p:spTree>
    <p:extLst>
      <p:ext uri="{BB962C8B-B14F-4D97-AF65-F5344CB8AC3E}">
        <p14:creationId xmlns:p14="http://schemas.microsoft.com/office/powerpoint/2010/main" xmlns="" val="204034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9309096" cy="6881517"/>
          </a:xfrm>
          <a:prstGeom prst="rect">
            <a:avLst/>
          </a:prstGeom>
        </p:spPr>
      </p:pic>
      <p:sp>
        <p:nvSpPr>
          <p:cNvPr id="2" name="Title 1"/>
          <p:cNvSpPr>
            <a:spLocks noGrp="1"/>
          </p:cNvSpPr>
          <p:nvPr>
            <p:ph type="title"/>
          </p:nvPr>
        </p:nvSpPr>
        <p:spPr>
          <a:xfrm>
            <a:off x="292546" y="737886"/>
            <a:ext cx="5093887" cy="1143000"/>
          </a:xfrm>
          <a:effectLst>
            <a:outerShdw blurRad="50800" dist="38100" dir="10800000" algn="r" rotWithShape="0">
              <a:prstClr val="black">
                <a:alpha val="40000"/>
              </a:prstClr>
            </a:outerShdw>
          </a:effectLst>
        </p:spPr>
        <p:txBody>
          <a:bodyPr>
            <a:noAutofit/>
          </a:bodyPr>
          <a:lstStyle/>
          <a:p>
            <a:r>
              <a:rPr lang="en-US" sz="4000" dirty="0" smtClean="0">
                <a:solidFill>
                  <a:srgbClr val="FFFF00"/>
                </a:solidFill>
                <a:latin typeface="Myriad Pro Cond"/>
                <a:cs typeface="Myriad Pro Cond"/>
              </a:rPr>
              <a:t>Nosotros </a:t>
            </a:r>
            <a:r>
              <a:rPr lang="en-US" sz="4000" b="1" dirty="0" smtClean="0">
                <a:solidFill>
                  <a:srgbClr val="FFFF00"/>
                </a:solidFill>
                <a:latin typeface="Myriad Pro Cond"/>
                <a:cs typeface="Myriad Pro Cond"/>
              </a:rPr>
              <a:t>(la iglesia) no debemos </a:t>
            </a:r>
            <a:r>
              <a:rPr lang="en-US" sz="4000" dirty="0" smtClean="0">
                <a:solidFill>
                  <a:srgbClr val="FFFF00"/>
                </a:solidFill>
                <a:latin typeface="Myriad Pro Cond"/>
                <a:cs typeface="Myriad Pro Cond"/>
              </a:rPr>
              <a:t>quedarnos Callados</a:t>
            </a:r>
            <a:endParaRPr lang="en-US" sz="4000" b="1" dirty="0">
              <a:solidFill>
                <a:srgbClr val="FFFF00"/>
              </a:solidFill>
              <a:latin typeface="Myriad Pro Cond"/>
              <a:cs typeface="Myriad Pro Cond"/>
            </a:endParaRPr>
          </a:p>
        </p:txBody>
      </p:sp>
      <p:sp>
        <p:nvSpPr>
          <p:cNvPr id="3" name="Content Placeholder 2"/>
          <p:cNvSpPr>
            <a:spLocks noGrp="1"/>
          </p:cNvSpPr>
          <p:nvPr>
            <p:ph idx="1"/>
          </p:nvPr>
        </p:nvSpPr>
        <p:spPr>
          <a:xfrm>
            <a:off x="457200" y="3011221"/>
            <a:ext cx="8229600" cy="3455848"/>
          </a:xfrm>
        </p:spPr>
        <p:txBody>
          <a:bodyPr>
            <a:normAutofit fontScale="92500" lnSpcReduction="20000"/>
          </a:bodyPr>
          <a:lstStyle/>
          <a:p>
            <a:r>
              <a:rPr lang="en-US" dirty="0" smtClean="0">
                <a:solidFill>
                  <a:srgbClr val="FFFFFF"/>
                </a:solidFill>
                <a:latin typeface="Myriad Pro Cond"/>
                <a:cs typeface="Myriad Pro Cond"/>
              </a:rPr>
              <a:t>La comunidad religiosa no puede permanecer más en silencio.</a:t>
            </a:r>
          </a:p>
          <a:p>
            <a:r>
              <a:rPr lang="en-US" dirty="0" smtClean="0">
                <a:solidFill>
                  <a:srgbClr val="FFFFFF"/>
                </a:solidFill>
                <a:latin typeface="Myriad Pro Cond"/>
                <a:cs typeface="Myriad Pro Cond"/>
              </a:rPr>
              <a:t>El silencio perpetúa la imcompresión de tales asuntos de violencia doméstica y no conduce a ningún cambio.</a:t>
            </a:r>
          </a:p>
          <a:p>
            <a:r>
              <a:rPr lang="en-US" dirty="0" smtClean="0">
                <a:solidFill>
                  <a:srgbClr val="FFFFFF"/>
                </a:solidFill>
                <a:latin typeface="Myriad Pro Cond"/>
                <a:cs typeface="Myriad Pro Cond"/>
              </a:rPr>
              <a:t>La iglesia puede ayudar a las familias a poner alto al abuso y puede crear ambientes más saludables.</a:t>
            </a: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xmlns="" val="357134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9309096" cy="6881517"/>
          </a:xfrm>
          <a:prstGeom prst="rect">
            <a:avLst/>
          </a:prstGeom>
        </p:spPr>
      </p:pic>
      <p:sp>
        <p:nvSpPr>
          <p:cNvPr id="2" name="Title 1"/>
          <p:cNvSpPr>
            <a:spLocks noGrp="1"/>
          </p:cNvSpPr>
          <p:nvPr>
            <p:ph type="title"/>
          </p:nvPr>
        </p:nvSpPr>
        <p:spPr>
          <a:xfrm>
            <a:off x="0" y="815535"/>
            <a:ext cx="4388238" cy="1143000"/>
          </a:xfrm>
          <a:effectLst>
            <a:outerShdw blurRad="50800" dist="38100" dir="10800000" algn="r" rotWithShape="0">
              <a:prstClr val="black">
                <a:alpha val="40000"/>
              </a:prstClr>
            </a:outerShdw>
          </a:effectLst>
        </p:spPr>
        <p:txBody>
          <a:bodyPr>
            <a:noAutofit/>
          </a:bodyPr>
          <a:lstStyle/>
          <a:p>
            <a:r>
              <a:rPr lang="en-US" sz="3600" b="1" dirty="0" smtClean="0">
                <a:solidFill>
                  <a:srgbClr val="FFFF00"/>
                </a:solidFill>
                <a:latin typeface="Myriad Pro Cond"/>
                <a:cs typeface="Myriad Pro Cond"/>
              </a:rPr>
              <a:t>Breve resumen sobre violencia y abuso</a:t>
            </a:r>
            <a:endParaRPr lang="en-US" sz="3600" dirty="0">
              <a:solidFill>
                <a:srgbClr val="FFFF00"/>
              </a:solidFill>
              <a:latin typeface="Myriad Pro Cond"/>
              <a:cs typeface="Myriad Pro Cond"/>
            </a:endParaRPr>
          </a:p>
        </p:txBody>
      </p:sp>
      <p:sp>
        <p:nvSpPr>
          <p:cNvPr id="3" name="Content Placeholder 2"/>
          <p:cNvSpPr>
            <a:spLocks noGrp="1"/>
          </p:cNvSpPr>
          <p:nvPr>
            <p:ph idx="1"/>
          </p:nvPr>
        </p:nvSpPr>
        <p:spPr>
          <a:xfrm>
            <a:off x="457200" y="2822527"/>
            <a:ext cx="8229600" cy="3785609"/>
          </a:xfrm>
        </p:spPr>
        <p:txBody>
          <a:bodyPr>
            <a:normAutofit fontScale="85000" lnSpcReduction="20000"/>
          </a:bodyPr>
          <a:lstStyle/>
          <a:p>
            <a:pPr>
              <a:lnSpc>
                <a:spcPct val="110000"/>
              </a:lnSpc>
            </a:pPr>
            <a:r>
              <a:rPr lang="en-US" dirty="0" smtClean="0">
                <a:solidFill>
                  <a:schemeClr val="bg1"/>
                </a:solidFill>
                <a:latin typeface="Myriad Pro Cond"/>
                <a:cs typeface="Myriad Pro Cond"/>
              </a:rPr>
              <a:t>Muchas personas son blancos de violencia y las víctimas que tocan nuestro corazón son mayormente niños. Cualquier persona puede ser víctima de la violencia. Sin embargo, las estadísticas nos imforman que las mujeres y los niños son los blancos primordiales. También los hombres son Víctimas de abuso y violencia pero en menos proporción (tal vez se deba a la falta de informes al respecto) </a:t>
            </a:r>
            <a:endParaRPr lang="en-US" dirty="0">
              <a:solidFill>
                <a:schemeClr val="bg1"/>
              </a:solidFill>
              <a:latin typeface="Myriad Pro Cond"/>
              <a:cs typeface="Myriad Pro Cond"/>
            </a:endParaRPr>
          </a:p>
        </p:txBody>
      </p:sp>
    </p:spTree>
    <p:extLst>
      <p:ext uri="{BB962C8B-B14F-4D97-AF65-F5344CB8AC3E}">
        <p14:creationId xmlns:p14="http://schemas.microsoft.com/office/powerpoint/2010/main" xmlns="" val="1259654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busePrevention_PP_05.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3373" y="408648"/>
            <a:ext cx="8051729" cy="1143000"/>
          </a:xfrm>
        </p:spPr>
        <p:txBody>
          <a:bodyPr>
            <a:noAutofit/>
          </a:bodyPr>
          <a:lstStyle/>
          <a:p>
            <a:r>
              <a:rPr lang="en-US" dirty="0" smtClean="0">
                <a:solidFill>
                  <a:srgbClr val="E5C10C"/>
                </a:solidFill>
                <a:latin typeface="Myriad Pro Cond"/>
                <a:cs typeface="Myriad Pro Cond"/>
              </a:rPr>
              <a:t>¿Que es </a:t>
            </a:r>
            <a:r>
              <a:rPr lang="en-US" dirty="0" smtClean="0">
                <a:solidFill>
                  <a:srgbClr val="FF0000"/>
                </a:solidFill>
                <a:latin typeface="Myriad Pro Cond"/>
                <a:cs typeface="Myriad Pro Cond"/>
              </a:rPr>
              <a:t>Violencia Doméstica?</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423373" y="2281766"/>
            <a:ext cx="5282045" cy="2656287"/>
          </a:xfrm>
        </p:spPr>
        <p:txBody>
          <a:bodyPr>
            <a:noAutofit/>
          </a:bodyPr>
          <a:lstStyle/>
          <a:p>
            <a:r>
              <a:rPr lang="en-US" sz="3600" dirty="0" smtClean="0">
                <a:solidFill>
                  <a:srgbClr val="FFFFFF"/>
                </a:solidFill>
                <a:latin typeface="Myriad Pro Cond"/>
                <a:cs typeface="Myriad Pro Cond"/>
              </a:rPr>
              <a:t>Abuso físico. </a:t>
            </a:r>
          </a:p>
          <a:p>
            <a:r>
              <a:rPr lang="en-US" sz="3600" dirty="0" smtClean="0">
                <a:solidFill>
                  <a:srgbClr val="FFFFFF"/>
                </a:solidFill>
                <a:latin typeface="Myriad Pro Cond"/>
                <a:cs typeface="Myriad Pro Cond"/>
              </a:rPr>
              <a:t>Abuso sexual. </a:t>
            </a:r>
          </a:p>
          <a:p>
            <a:r>
              <a:rPr lang="en-US" sz="3600" dirty="0" smtClean="0">
                <a:solidFill>
                  <a:srgbClr val="FFFFFF"/>
                </a:solidFill>
                <a:latin typeface="Myriad Pro Cond"/>
                <a:cs typeface="Myriad Pro Cond"/>
              </a:rPr>
              <a:t>Abuso emocional: incluye comportamientos que degradan o hacen menos a las personas. </a:t>
            </a:r>
          </a:p>
          <a:p>
            <a:pPr marL="0" indent="0">
              <a:buNone/>
            </a:pPr>
            <a:endParaRPr lang="en-US" sz="3600" dirty="0" smtClean="0">
              <a:solidFill>
                <a:srgbClr val="FFFFFF"/>
              </a:solidFill>
              <a:latin typeface="Myriad Pro Cond"/>
              <a:cs typeface="Myriad Pro Cond"/>
            </a:endParaRPr>
          </a:p>
        </p:txBody>
      </p:sp>
      <p:pic>
        <p:nvPicPr>
          <p:cNvPr id="7" name="Picture 6"/>
          <p:cNvPicPr>
            <a:picLocks noChangeAspect="1"/>
          </p:cNvPicPr>
          <p:nvPr/>
        </p:nvPicPr>
        <p:blipFill>
          <a:blip r:embed="rId4"/>
          <a:stretch>
            <a:fillRect/>
          </a:stretch>
        </p:blipFill>
        <p:spPr>
          <a:xfrm>
            <a:off x="5705418" y="2328387"/>
            <a:ext cx="3241213" cy="3416941"/>
          </a:xfrm>
          <a:prstGeom prst="rect">
            <a:avLst/>
          </a:prstGeom>
          <a:ln>
            <a:noFill/>
          </a:ln>
          <a:effectLst>
            <a:softEdge rad="112500"/>
          </a:effectLst>
        </p:spPr>
      </p:pic>
    </p:spTree>
    <p:extLst>
      <p:ext uri="{BB962C8B-B14F-4D97-AF65-F5344CB8AC3E}">
        <p14:creationId xmlns:p14="http://schemas.microsoft.com/office/powerpoint/2010/main" xmlns="" val="183444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9846</TotalTime>
  <Words>3871</Words>
  <Application>Microsoft Office PowerPoint</Application>
  <PresentationFormat>On-screen Show (4:3)</PresentationFormat>
  <Paragraphs>293</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Libertad en las Relaciones</vt:lpstr>
      <vt:lpstr>Oscar Pistorius</vt:lpstr>
      <vt:lpstr>Slide 3</vt:lpstr>
      <vt:lpstr>Carta de Pablo a los Gálatas</vt:lpstr>
      <vt:lpstr>Abuso de las Escrituras y la Teología </vt:lpstr>
      <vt:lpstr>Abuso de las Escrituras y la Teología  </vt:lpstr>
      <vt:lpstr>Nosotros (la iglesia) no debemos quedarnos Callados</vt:lpstr>
      <vt:lpstr>Breve resumen sobre violencia y abuso</vt:lpstr>
      <vt:lpstr>¿Que es Violencia Doméstica?</vt:lpstr>
      <vt:lpstr>Las Víctimas </vt:lpstr>
      <vt:lpstr>Las Familias</vt:lpstr>
      <vt:lpstr>Slide 12</vt:lpstr>
      <vt:lpstr>Las Familias </vt:lpstr>
      <vt:lpstr>Las consecuencias</vt:lpstr>
      <vt:lpstr>Slide 15</vt:lpstr>
      <vt:lpstr>Los hechos más importantes </vt:lpstr>
      <vt:lpstr>Dios es un Dios relacional  </vt:lpstr>
      <vt:lpstr>Slide 18</vt:lpstr>
      <vt:lpstr>4 Elementos básicos para las relaciones Saludables  </vt:lpstr>
      <vt:lpstr>PACTO</vt:lpstr>
      <vt:lpstr>Slide 21</vt:lpstr>
      <vt:lpstr>Slide 22</vt:lpstr>
      <vt:lpstr>Slide 23</vt:lpstr>
      <vt:lpstr>GRACIA</vt:lpstr>
      <vt:lpstr>Slide 25</vt:lpstr>
      <vt:lpstr>Slide 26</vt:lpstr>
      <vt:lpstr>HABILITACION</vt:lpstr>
      <vt:lpstr>INTIMIDAD</vt:lpstr>
      <vt:lpstr>EN EL AMOR NO HAY  MIEDO!</vt:lpstr>
    </vt:vector>
  </TitlesOfParts>
  <Company>GC-FM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in Relationships</dc:title>
  <dc:creator>Elaine Oliver</dc:creator>
  <cp:lastModifiedBy>Meriviana Ferreyra</cp:lastModifiedBy>
  <cp:revision>79</cp:revision>
  <dcterms:created xsi:type="dcterms:W3CDTF">2014-04-15T16:01:08Z</dcterms:created>
  <dcterms:modified xsi:type="dcterms:W3CDTF">2014-05-19T15:18:13Z</dcterms:modified>
</cp:coreProperties>
</file>